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  <p:sldId id="270" r:id="rId10"/>
    <p:sldId id="265" r:id="rId11"/>
    <p:sldId id="266" r:id="rId12"/>
    <p:sldId id="271" r:id="rId13"/>
    <p:sldId id="272" r:id="rId14"/>
    <p:sldId id="273" r:id="rId15"/>
    <p:sldId id="267" r:id="rId16"/>
    <p:sldId id="275" r:id="rId17"/>
    <p:sldId id="274" r:id="rId18"/>
    <p:sldId id="277" r:id="rId19"/>
    <p:sldId id="268" r:id="rId20"/>
    <p:sldId id="269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Stil mediu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Stil mediu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 mediu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l mediu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6D9F66E-5EB9-4882-86FB-DCBF35E3C3E4}" styleName="Stil mediu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660B408-B3CF-4A94-85FC-2B1E0A45F4A2}" styleName="Stil întunecat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DCAF9ED-07DC-4A11-8D7F-57B35C25682E}" styleName="Stil mediu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Stil luminos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Stil luminos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il luminos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l luminos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il luminos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Stil mediu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B7E78-D374-4D7A-8B26-1E983677FB4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089D5FF-CA63-48BE-939C-A0B929A8ED15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1. Context</a:t>
          </a:r>
        </a:p>
      </dgm:t>
    </dgm:pt>
    <dgm:pt modelId="{E134566A-DB3A-4831-AE45-C5EF8DE0BAF9}" type="parTrans" cxnId="{096FF22C-BC16-4DBA-84DD-9E2F2B018950}">
      <dgm:prSet/>
      <dgm:spPr/>
      <dgm:t>
        <a:bodyPr/>
        <a:lstStyle/>
        <a:p>
          <a:endParaRPr lang="en-US"/>
        </a:p>
      </dgm:t>
    </dgm:pt>
    <dgm:pt modelId="{763F7244-6D3C-4FEF-B00A-26806341733B}" type="sibTrans" cxnId="{096FF22C-BC16-4DBA-84DD-9E2F2B018950}">
      <dgm:prSet/>
      <dgm:spPr/>
      <dgm:t>
        <a:bodyPr/>
        <a:lstStyle/>
        <a:p>
          <a:endParaRPr lang="en-US"/>
        </a:p>
      </dgm:t>
    </dgm:pt>
    <dgm:pt modelId="{7AF32F3E-5CAB-464F-8BFB-246D2A9E9E09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2. Obstacole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14169B-7870-494C-A2CB-57C958F3CB75}" type="parTrans" cxnId="{822AA3D6-AB77-4008-9ACA-61204523652B}">
      <dgm:prSet/>
      <dgm:spPr/>
      <dgm:t>
        <a:bodyPr/>
        <a:lstStyle/>
        <a:p>
          <a:endParaRPr lang="en-US"/>
        </a:p>
      </dgm:t>
    </dgm:pt>
    <dgm:pt modelId="{07A1A9AA-3DE5-4BAF-8474-D132FBC15725}" type="sibTrans" cxnId="{822AA3D6-AB77-4008-9ACA-61204523652B}">
      <dgm:prSet/>
      <dgm:spPr/>
      <dgm:t>
        <a:bodyPr/>
        <a:lstStyle/>
        <a:p>
          <a:endParaRPr lang="en-US"/>
        </a:p>
      </dgm:t>
    </dgm:pt>
    <dgm:pt modelId="{4690F5C4-39AB-4DBA-9A84-B9B6FE01ED5A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3. Analiza și specificarea cerințelor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69D9E7-6557-4C73-939E-617CD3079AEA}" type="parTrans" cxnId="{A8495CBE-A32D-4E09-990C-EF10DD4FD97F}">
      <dgm:prSet/>
      <dgm:spPr/>
      <dgm:t>
        <a:bodyPr/>
        <a:lstStyle/>
        <a:p>
          <a:endParaRPr lang="en-US"/>
        </a:p>
      </dgm:t>
    </dgm:pt>
    <dgm:pt modelId="{2B8FBEC4-5AB0-4952-BB41-4E621BB8FB54}" type="sibTrans" cxnId="{A8495CBE-A32D-4E09-990C-EF10DD4FD97F}">
      <dgm:prSet/>
      <dgm:spPr/>
      <dgm:t>
        <a:bodyPr/>
        <a:lstStyle/>
        <a:p>
          <a:endParaRPr lang="en-US"/>
        </a:p>
      </dgm:t>
    </dgm:pt>
    <dgm:pt modelId="{44AFC66D-C23C-459B-B4E5-CA1F10570FEB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Categoriile de utilizatori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9DD594-645F-44CF-A702-E349EAF0AD3D}" type="parTrans" cxnId="{3EA104DA-48C5-4354-9AFE-667E8488AE85}">
      <dgm:prSet/>
      <dgm:spPr/>
      <dgm:t>
        <a:bodyPr/>
        <a:lstStyle/>
        <a:p>
          <a:endParaRPr lang="en-US"/>
        </a:p>
      </dgm:t>
    </dgm:pt>
    <dgm:pt modelId="{0F130BE5-9D40-41C0-A24E-CF8AEE04138F}" type="sibTrans" cxnId="{3EA104DA-48C5-4354-9AFE-667E8488AE85}">
      <dgm:prSet/>
      <dgm:spPr/>
      <dgm:t>
        <a:bodyPr/>
        <a:lstStyle/>
        <a:p>
          <a:endParaRPr lang="en-US"/>
        </a:p>
      </dgm:t>
    </dgm:pt>
    <dgm:pt modelId="{BCD5EC25-0FAE-41F8-915D-D187C95260B8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5. Cerințele de sistem (funcționale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nefuncționale)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564D007-A5B4-4826-91F3-CF7983420FDA}" type="parTrans" cxnId="{49CCBCC9-84BC-4ED5-89EC-498D3C7D2B93}">
      <dgm:prSet/>
      <dgm:spPr/>
      <dgm:t>
        <a:bodyPr/>
        <a:lstStyle/>
        <a:p>
          <a:endParaRPr lang="en-US"/>
        </a:p>
      </dgm:t>
    </dgm:pt>
    <dgm:pt modelId="{7BD7D642-E125-4C4B-8CEA-91B528FDD86F}" type="sibTrans" cxnId="{49CCBCC9-84BC-4ED5-89EC-498D3C7D2B93}">
      <dgm:prSet/>
      <dgm:spPr/>
      <dgm:t>
        <a:bodyPr/>
        <a:lstStyle/>
        <a:p>
          <a:endParaRPr lang="en-US"/>
        </a:p>
      </dgm:t>
    </dgm:pt>
    <dgm:pt modelId="{FD3B51A2-3082-45A8-8259-942ADFFDBD55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6. Abordări existente. Produse comerciale. Metode existente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BCD00E-F8BB-49F8-87CD-3A84CADBF16D}" type="parTrans" cxnId="{7EC7BEA9-5A27-4B44-806B-B78520558CFA}">
      <dgm:prSet/>
      <dgm:spPr/>
      <dgm:t>
        <a:bodyPr/>
        <a:lstStyle/>
        <a:p>
          <a:endParaRPr lang="en-US"/>
        </a:p>
      </dgm:t>
    </dgm:pt>
    <dgm:pt modelId="{4451F11F-85B0-4AC2-8CB1-C00276E784B7}" type="sibTrans" cxnId="{7EC7BEA9-5A27-4B44-806B-B78520558CFA}">
      <dgm:prSet/>
      <dgm:spPr/>
      <dgm:t>
        <a:bodyPr/>
        <a:lstStyle/>
        <a:p>
          <a:endParaRPr lang="en-US"/>
        </a:p>
      </dgm:t>
    </dgm:pt>
    <dgm:pt modelId="{D6AC2CBA-216C-48D5-8BE2-D6FD6E52865D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7. Soluția propusă 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F0E38E-1D0A-43C8-B04E-DCB5B5E72399}" type="parTrans" cxnId="{A9783BDA-6F4E-48BD-BEB6-08BC2F50D94F}">
      <dgm:prSet/>
      <dgm:spPr/>
      <dgm:t>
        <a:bodyPr/>
        <a:lstStyle/>
        <a:p>
          <a:endParaRPr lang="en-US"/>
        </a:p>
      </dgm:t>
    </dgm:pt>
    <dgm:pt modelId="{DF13F0EF-63B5-4F32-8AC4-4EBCAAA80710}" type="sibTrans" cxnId="{A9783BDA-6F4E-48BD-BEB6-08BC2F50D94F}">
      <dgm:prSet/>
      <dgm:spPr/>
      <dgm:t>
        <a:bodyPr/>
        <a:lstStyle/>
        <a:p>
          <a:endParaRPr lang="en-US"/>
        </a:p>
      </dgm:t>
    </dgm:pt>
    <dgm:pt modelId="{775F57F3-A7FE-4929-91C9-C09B7AB813AD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8. Tehnologii utilizate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B9B938-1DB4-4D6B-A163-F6D6C5E148F0}" type="parTrans" cxnId="{851CD5E9-39F6-49E0-8446-38C0BC7A36E1}">
      <dgm:prSet/>
      <dgm:spPr/>
      <dgm:t>
        <a:bodyPr/>
        <a:lstStyle/>
        <a:p>
          <a:endParaRPr lang="en-US"/>
        </a:p>
      </dgm:t>
    </dgm:pt>
    <dgm:pt modelId="{B373300D-D142-4AB2-9686-FA327700ACD4}" type="sibTrans" cxnId="{851CD5E9-39F6-49E0-8446-38C0BC7A36E1}">
      <dgm:prSet/>
      <dgm:spPr/>
      <dgm:t>
        <a:bodyPr/>
        <a:lstStyle/>
        <a:p>
          <a:endParaRPr lang="en-US"/>
        </a:p>
      </dgm:t>
    </dgm:pt>
    <dgm:pt modelId="{0C7CE5AC-3F4B-40A8-899A-52109A39B668}">
      <dgm:prSet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9. Detalii de implementare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D0E834-EC50-4B4C-9CFB-D0177D25DA91}" type="parTrans" cxnId="{FC4F2B55-E767-4641-BC74-E2A13B3A97AB}">
      <dgm:prSet/>
      <dgm:spPr/>
      <dgm:t>
        <a:bodyPr/>
        <a:lstStyle/>
        <a:p>
          <a:endParaRPr lang="en-US"/>
        </a:p>
      </dgm:t>
    </dgm:pt>
    <dgm:pt modelId="{CA720D46-22A1-4E76-AE34-374CAAFBDAFF}" type="sibTrans" cxnId="{FC4F2B55-E767-4641-BC74-E2A13B3A97AB}">
      <dgm:prSet/>
      <dgm:spPr/>
      <dgm:t>
        <a:bodyPr/>
        <a:lstStyle/>
        <a:p>
          <a:endParaRPr lang="en-US"/>
        </a:p>
      </dgm:t>
    </dgm:pt>
    <dgm:pt modelId="{96FF5888-833E-471A-B9EB-A9C49A390235}">
      <dgm:prSet/>
      <dgm:spPr/>
      <dgm:t>
        <a:bodyPr/>
        <a:lstStyle/>
        <a:p>
          <a:r>
            <a:rPr lang="ro-RO" dirty="0">
              <a:latin typeface="Arial" panose="020B0604020202020204" pitchFamily="34" charset="0"/>
              <a:cs typeface="Arial" panose="020B0604020202020204" pitchFamily="34" charset="0"/>
            </a:rPr>
            <a:t>10. Evaluarea rezultatelor</a:t>
          </a:r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E02658-9912-44B7-A317-A8E6C5704155}" type="parTrans" cxnId="{CC044EB7-E71B-4C24-9C95-759874F85C7C}">
      <dgm:prSet/>
      <dgm:spPr/>
      <dgm:t>
        <a:bodyPr/>
        <a:lstStyle/>
        <a:p>
          <a:endParaRPr lang="en-US"/>
        </a:p>
      </dgm:t>
    </dgm:pt>
    <dgm:pt modelId="{31EE4EC1-D6B5-473B-9E40-7CF959EED2BF}" type="sibTrans" cxnId="{CC044EB7-E71B-4C24-9C95-759874F85C7C}">
      <dgm:prSet/>
      <dgm:spPr/>
      <dgm:t>
        <a:bodyPr/>
        <a:lstStyle/>
        <a:p>
          <a:endParaRPr lang="en-US"/>
        </a:p>
      </dgm:t>
    </dgm:pt>
    <dgm:pt modelId="{1F133362-6CE3-4CDC-927F-70288A6A30D5}">
      <dgm:prSet/>
      <dgm:spPr/>
      <dgm:t>
        <a:bodyPr/>
        <a:lstStyle/>
        <a:p>
          <a:r>
            <a:rPr lang="ro-RO">
              <a:latin typeface="Arial" panose="020B0604020202020204" pitchFamily="34" charset="0"/>
              <a:cs typeface="Arial" panose="020B0604020202020204" pitchFamily="34" charset="0"/>
            </a:rPr>
            <a:t>11. Concluzii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E452EB3-11D7-40EF-8F29-FD3AF9F1B972}" type="parTrans" cxnId="{8798D42D-0F55-4BC6-8564-BDB162A7ADE8}">
      <dgm:prSet/>
      <dgm:spPr/>
      <dgm:t>
        <a:bodyPr/>
        <a:lstStyle/>
        <a:p>
          <a:endParaRPr lang="en-US"/>
        </a:p>
      </dgm:t>
    </dgm:pt>
    <dgm:pt modelId="{A08E84CE-969A-4084-AE36-300A8EEA283E}" type="sibTrans" cxnId="{8798D42D-0F55-4BC6-8564-BDB162A7ADE8}">
      <dgm:prSet/>
      <dgm:spPr/>
      <dgm:t>
        <a:bodyPr/>
        <a:lstStyle/>
        <a:p>
          <a:endParaRPr lang="en-US"/>
        </a:p>
      </dgm:t>
    </dgm:pt>
    <dgm:pt modelId="{72D07D7B-4AFF-4D6C-A2FA-F0BB3A849AB0}">
      <dgm:prSet/>
      <dgm:spPr/>
      <dgm:t>
        <a:bodyPr/>
        <a:lstStyle/>
        <a:p>
          <a:r>
            <a:rPr lang="ro-RO">
              <a:latin typeface="Arial" panose="020B0604020202020204" pitchFamily="34" charset="0"/>
              <a:cs typeface="Arial" panose="020B0604020202020204" pitchFamily="34" charset="0"/>
            </a:rPr>
            <a:t>12. Dezvoltări ulterioare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A7BFF5-1B8A-4D69-BC6D-7371F500A2F9}" type="parTrans" cxnId="{B8330802-316F-43BF-87F4-910FD4047299}">
      <dgm:prSet/>
      <dgm:spPr/>
      <dgm:t>
        <a:bodyPr/>
        <a:lstStyle/>
        <a:p>
          <a:endParaRPr lang="en-US"/>
        </a:p>
      </dgm:t>
    </dgm:pt>
    <dgm:pt modelId="{B36DCD4E-1AC9-4E99-A3EE-195D509311F5}" type="sibTrans" cxnId="{B8330802-316F-43BF-87F4-910FD4047299}">
      <dgm:prSet/>
      <dgm:spPr/>
      <dgm:t>
        <a:bodyPr/>
        <a:lstStyle/>
        <a:p>
          <a:endParaRPr lang="en-US"/>
        </a:p>
      </dgm:t>
    </dgm:pt>
    <dgm:pt modelId="{8F42AFB0-822F-485C-B5F2-A65D465FA128}" type="pres">
      <dgm:prSet presAssocID="{CC1B7E78-D374-4D7A-8B26-1E983677FB4D}" presName="vert0" presStyleCnt="0">
        <dgm:presLayoutVars>
          <dgm:dir/>
          <dgm:animOne val="branch"/>
          <dgm:animLvl val="lvl"/>
        </dgm:presLayoutVars>
      </dgm:prSet>
      <dgm:spPr/>
    </dgm:pt>
    <dgm:pt modelId="{D70A2783-D835-4020-8D5F-1EFE53F37A4B}" type="pres">
      <dgm:prSet presAssocID="{C089D5FF-CA63-48BE-939C-A0B929A8ED15}" presName="thickLine" presStyleLbl="alignNode1" presStyleIdx="0" presStyleCnt="12"/>
      <dgm:spPr/>
    </dgm:pt>
    <dgm:pt modelId="{67534C59-CB6A-40D7-AE01-CBC642E15CB9}" type="pres">
      <dgm:prSet presAssocID="{C089D5FF-CA63-48BE-939C-A0B929A8ED15}" presName="horz1" presStyleCnt="0"/>
      <dgm:spPr/>
    </dgm:pt>
    <dgm:pt modelId="{4A7B3F39-BFFB-4D7E-94CC-758687E0D5AA}" type="pres">
      <dgm:prSet presAssocID="{C089D5FF-CA63-48BE-939C-A0B929A8ED15}" presName="tx1" presStyleLbl="revTx" presStyleIdx="0" presStyleCnt="12"/>
      <dgm:spPr/>
    </dgm:pt>
    <dgm:pt modelId="{BE0CCD26-E1F7-4F41-9574-B92C2FA7065E}" type="pres">
      <dgm:prSet presAssocID="{C089D5FF-CA63-48BE-939C-A0B929A8ED15}" presName="vert1" presStyleCnt="0"/>
      <dgm:spPr/>
    </dgm:pt>
    <dgm:pt modelId="{C9889F44-6924-428E-8EDA-AC5F57E88DC2}" type="pres">
      <dgm:prSet presAssocID="{7AF32F3E-5CAB-464F-8BFB-246D2A9E9E09}" presName="thickLine" presStyleLbl="alignNode1" presStyleIdx="1" presStyleCnt="12"/>
      <dgm:spPr/>
    </dgm:pt>
    <dgm:pt modelId="{864632C1-61CA-4B09-833C-187BEA88979A}" type="pres">
      <dgm:prSet presAssocID="{7AF32F3E-5CAB-464F-8BFB-246D2A9E9E09}" presName="horz1" presStyleCnt="0"/>
      <dgm:spPr/>
    </dgm:pt>
    <dgm:pt modelId="{E177823F-F5DF-4271-92BB-7E0516014CFF}" type="pres">
      <dgm:prSet presAssocID="{7AF32F3E-5CAB-464F-8BFB-246D2A9E9E09}" presName="tx1" presStyleLbl="revTx" presStyleIdx="1" presStyleCnt="12"/>
      <dgm:spPr/>
    </dgm:pt>
    <dgm:pt modelId="{4F54D6C0-BC24-475B-8D08-7EEF1A424A8D}" type="pres">
      <dgm:prSet presAssocID="{7AF32F3E-5CAB-464F-8BFB-246D2A9E9E09}" presName="vert1" presStyleCnt="0"/>
      <dgm:spPr/>
    </dgm:pt>
    <dgm:pt modelId="{FA11CC27-4ECA-43FB-8C51-2EA3FC457A3C}" type="pres">
      <dgm:prSet presAssocID="{4690F5C4-39AB-4DBA-9A84-B9B6FE01ED5A}" presName="thickLine" presStyleLbl="alignNode1" presStyleIdx="2" presStyleCnt="12"/>
      <dgm:spPr/>
    </dgm:pt>
    <dgm:pt modelId="{914D26E5-F831-450D-92B1-066CF77AB4F6}" type="pres">
      <dgm:prSet presAssocID="{4690F5C4-39AB-4DBA-9A84-B9B6FE01ED5A}" presName="horz1" presStyleCnt="0"/>
      <dgm:spPr/>
    </dgm:pt>
    <dgm:pt modelId="{6CA48736-D1E1-435D-B700-D752F1F9069B}" type="pres">
      <dgm:prSet presAssocID="{4690F5C4-39AB-4DBA-9A84-B9B6FE01ED5A}" presName="tx1" presStyleLbl="revTx" presStyleIdx="2" presStyleCnt="12"/>
      <dgm:spPr/>
    </dgm:pt>
    <dgm:pt modelId="{27FE192F-7771-4975-91D9-3A6C24651E1C}" type="pres">
      <dgm:prSet presAssocID="{4690F5C4-39AB-4DBA-9A84-B9B6FE01ED5A}" presName="vert1" presStyleCnt="0"/>
      <dgm:spPr/>
    </dgm:pt>
    <dgm:pt modelId="{87BD2547-6B33-4E9F-A176-CE7FDF7E6BD8}" type="pres">
      <dgm:prSet presAssocID="{44AFC66D-C23C-459B-B4E5-CA1F10570FEB}" presName="thickLine" presStyleLbl="alignNode1" presStyleIdx="3" presStyleCnt="12"/>
      <dgm:spPr/>
    </dgm:pt>
    <dgm:pt modelId="{5BEC75F4-CA12-469A-8785-9CA65BE2D680}" type="pres">
      <dgm:prSet presAssocID="{44AFC66D-C23C-459B-B4E5-CA1F10570FEB}" presName="horz1" presStyleCnt="0"/>
      <dgm:spPr/>
    </dgm:pt>
    <dgm:pt modelId="{0D44B442-DFE4-4502-9328-D41BD4A97264}" type="pres">
      <dgm:prSet presAssocID="{44AFC66D-C23C-459B-B4E5-CA1F10570FEB}" presName="tx1" presStyleLbl="revTx" presStyleIdx="3" presStyleCnt="12"/>
      <dgm:spPr/>
    </dgm:pt>
    <dgm:pt modelId="{4E2B6870-1362-4DF3-80EE-BBF30A048E12}" type="pres">
      <dgm:prSet presAssocID="{44AFC66D-C23C-459B-B4E5-CA1F10570FEB}" presName="vert1" presStyleCnt="0"/>
      <dgm:spPr/>
    </dgm:pt>
    <dgm:pt modelId="{A23FB1CC-1611-46A2-A258-C9D4D953F8BA}" type="pres">
      <dgm:prSet presAssocID="{BCD5EC25-0FAE-41F8-915D-D187C95260B8}" presName="thickLine" presStyleLbl="alignNode1" presStyleIdx="4" presStyleCnt="12"/>
      <dgm:spPr/>
    </dgm:pt>
    <dgm:pt modelId="{A6107E93-5E19-4065-8D01-FAF4807EB37F}" type="pres">
      <dgm:prSet presAssocID="{BCD5EC25-0FAE-41F8-915D-D187C95260B8}" presName="horz1" presStyleCnt="0"/>
      <dgm:spPr/>
    </dgm:pt>
    <dgm:pt modelId="{8CC4195B-FC74-4E2B-A6F4-2B3C2F744F97}" type="pres">
      <dgm:prSet presAssocID="{BCD5EC25-0FAE-41F8-915D-D187C95260B8}" presName="tx1" presStyleLbl="revTx" presStyleIdx="4" presStyleCnt="12"/>
      <dgm:spPr/>
    </dgm:pt>
    <dgm:pt modelId="{4C0C5454-0823-4AAF-8145-AD0308AD0A88}" type="pres">
      <dgm:prSet presAssocID="{BCD5EC25-0FAE-41F8-915D-D187C95260B8}" presName="vert1" presStyleCnt="0"/>
      <dgm:spPr/>
    </dgm:pt>
    <dgm:pt modelId="{67CFD589-B135-4C68-9A25-69A5D60B5364}" type="pres">
      <dgm:prSet presAssocID="{FD3B51A2-3082-45A8-8259-942ADFFDBD55}" presName="thickLine" presStyleLbl="alignNode1" presStyleIdx="5" presStyleCnt="12"/>
      <dgm:spPr/>
    </dgm:pt>
    <dgm:pt modelId="{CD88C6A5-999E-403B-B892-FF971B20520E}" type="pres">
      <dgm:prSet presAssocID="{FD3B51A2-3082-45A8-8259-942ADFFDBD55}" presName="horz1" presStyleCnt="0"/>
      <dgm:spPr/>
    </dgm:pt>
    <dgm:pt modelId="{31A59256-C095-4E24-8943-2EDD767844B5}" type="pres">
      <dgm:prSet presAssocID="{FD3B51A2-3082-45A8-8259-942ADFFDBD55}" presName="tx1" presStyleLbl="revTx" presStyleIdx="5" presStyleCnt="12"/>
      <dgm:spPr/>
    </dgm:pt>
    <dgm:pt modelId="{91429296-EA9F-4B13-9653-FA233651B327}" type="pres">
      <dgm:prSet presAssocID="{FD3B51A2-3082-45A8-8259-942ADFFDBD55}" presName="vert1" presStyleCnt="0"/>
      <dgm:spPr/>
    </dgm:pt>
    <dgm:pt modelId="{53FC3E5B-FD9F-4691-96A9-0104D5B6B60B}" type="pres">
      <dgm:prSet presAssocID="{D6AC2CBA-216C-48D5-8BE2-D6FD6E52865D}" presName="thickLine" presStyleLbl="alignNode1" presStyleIdx="6" presStyleCnt="12"/>
      <dgm:spPr/>
    </dgm:pt>
    <dgm:pt modelId="{FCFDD0B5-203A-4673-9030-A2254BAA2158}" type="pres">
      <dgm:prSet presAssocID="{D6AC2CBA-216C-48D5-8BE2-D6FD6E52865D}" presName="horz1" presStyleCnt="0"/>
      <dgm:spPr/>
    </dgm:pt>
    <dgm:pt modelId="{3A42383B-112E-4ABA-96D4-CC4C8C53A1D8}" type="pres">
      <dgm:prSet presAssocID="{D6AC2CBA-216C-48D5-8BE2-D6FD6E52865D}" presName="tx1" presStyleLbl="revTx" presStyleIdx="6" presStyleCnt="12"/>
      <dgm:spPr/>
    </dgm:pt>
    <dgm:pt modelId="{CF9FDA21-E143-47CD-B00C-05E80F6AE3C1}" type="pres">
      <dgm:prSet presAssocID="{D6AC2CBA-216C-48D5-8BE2-D6FD6E52865D}" presName="vert1" presStyleCnt="0"/>
      <dgm:spPr/>
    </dgm:pt>
    <dgm:pt modelId="{4A78DB4F-B0F8-445B-9BC8-B1FEBE073243}" type="pres">
      <dgm:prSet presAssocID="{775F57F3-A7FE-4929-91C9-C09B7AB813AD}" presName="thickLine" presStyleLbl="alignNode1" presStyleIdx="7" presStyleCnt="12"/>
      <dgm:spPr/>
    </dgm:pt>
    <dgm:pt modelId="{A7762FC7-6BAD-4538-BCF1-7DE7EEB3F55A}" type="pres">
      <dgm:prSet presAssocID="{775F57F3-A7FE-4929-91C9-C09B7AB813AD}" presName="horz1" presStyleCnt="0"/>
      <dgm:spPr/>
    </dgm:pt>
    <dgm:pt modelId="{C73E1470-1A72-4C82-AC4E-0D87A28C789E}" type="pres">
      <dgm:prSet presAssocID="{775F57F3-A7FE-4929-91C9-C09B7AB813AD}" presName="tx1" presStyleLbl="revTx" presStyleIdx="7" presStyleCnt="12"/>
      <dgm:spPr/>
    </dgm:pt>
    <dgm:pt modelId="{6F471CA7-E0CB-4BAA-B91C-02F6CFF1A87F}" type="pres">
      <dgm:prSet presAssocID="{775F57F3-A7FE-4929-91C9-C09B7AB813AD}" presName="vert1" presStyleCnt="0"/>
      <dgm:spPr/>
    </dgm:pt>
    <dgm:pt modelId="{10F05A4F-58C8-48B7-967E-3FA971B55AFA}" type="pres">
      <dgm:prSet presAssocID="{0C7CE5AC-3F4B-40A8-899A-52109A39B668}" presName="thickLine" presStyleLbl="alignNode1" presStyleIdx="8" presStyleCnt="12"/>
      <dgm:spPr/>
    </dgm:pt>
    <dgm:pt modelId="{5D0917A4-465C-4DAC-B080-622BB9609786}" type="pres">
      <dgm:prSet presAssocID="{0C7CE5AC-3F4B-40A8-899A-52109A39B668}" presName="horz1" presStyleCnt="0"/>
      <dgm:spPr/>
    </dgm:pt>
    <dgm:pt modelId="{6277DD75-5227-466F-B34B-AADB043BB9C5}" type="pres">
      <dgm:prSet presAssocID="{0C7CE5AC-3F4B-40A8-899A-52109A39B668}" presName="tx1" presStyleLbl="revTx" presStyleIdx="8" presStyleCnt="12"/>
      <dgm:spPr/>
    </dgm:pt>
    <dgm:pt modelId="{4F9AFBA4-7842-444D-A1CE-13A18FBEB689}" type="pres">
      <dgm:prSet presAssocID="{0C7CE5AC-3F4B-40A8-899A-52109A39B668}" presName="vert1" presStyleCnt="0"/>
      <dgm:spPr/>
    </dgm:pt>
    <dgm:pt modelId="{0F19835C-944A-45F1-AFDD-B70E7CC5408C}" type="pres">
      <dgm:prSet presAssocID="{96FF5888-833E-471A-B9EB-A9C49A390235}" presName="thickLine" presStyleLbl="alignNode1" presStyleIdx="9" presStyleCnt="12"/>
      <dgm:spPr/>
    </dgm:pt>
    <dgm:pt modelId="{4B0EAFAD-9634-4ED5-B08D-9C03E0785018}" type="pres">
      <dgm:prSet presAssocID="{96FF5888-833E-471A-B9EB-A9C49A390235}" presName="horz1" presStyleCnt="0"/>
      <dgm:spPr/>
    </dgm:pt>
    <dgm:pt modelId="{EFB20163-AF35-449B-A21D-79863F152B9A}" type="pres">
      <dgm:prSet presAssocID="{96FF5888-833E-471A-B9EB-A9C49A390235}" presName="tx1" presStyleLbl="revTx" presStyleIdx="9" presStyleCnt="12"/>
      <dgm:spPr/>
    </dgm:pt>
    <dgm:pt modelId="{DD2265BD-5108-465F-B76B-A49181573EDA}" type="pres">
      <dgm:prSet presAssocID="{96FF5888-833E-471A-B9EB-A9C49A390235}" presName="vert1" presStyleCnt="0"/>
      <dgm:spPr/>
    </dgm:pt>
    <dgm:pt modelId="{6B6CA594-24AA-4A3C-AC2F-926A05A73DFA}" type="pres">
      <dgm:prSet presAssocID="{1F133362-6CE3-4CDC-927F-70288A6A30D5}" presName="thickLine" presStyleLbl="alignNode1" presStyleIdx="10" presStyleCnt="12"/>
      <dgm:spPr/>
    </dgm:pt>
    <dgm:pt modelId="{1B147384-5E42-4CA7-B3E0-86D14D83A2BD}" type="pres">
      <dgm:prSet presAssocID="{1F133362-6CE3-4CDC-927F-70288A6A30D5}" presName="horz1" presStyleCnt="0"/>
      <dgm:spPr/>
    </dgm:pt>
    <dgm:pt modelId="{16BB955D-64FE-4076-ACCE-767D5C3D9868}" type="pres">
      <dgm:prSet presAssocID="{1F133362-6CE3-4CDC-927F-70288A6A30D5}" presName="tx1" presStyleLbl="revTx" presStyleIdx="10" presStyleCnt="12"/>
      <dgm:spPr/>
    </dgm:pt>
    <dgm:pt modelId="{F982854E-52D5-4351-BD80-266A34ABE940}" type="pres">
      <dgm:prSet presAssocID="{1F133362-6CE3-4CDC-927F-70288A6A30D5}" presName="vert1" presStyleCnt="0"/>
      <dgm:spPr/>
    </dgm:pt>
    <dgm:pt modelId="{59227414-F5F3-4A44-81C4-70422BAD01FD}" type="pres">
      <dgm:prSet presAssocID="{72D07D7B-4AFF-4D6C-A2FA-F0BB3A849AB0}" presName="thickLine" presStyleLbl="alignNode1" presStyleIdx="11" presStyleCnt="12"/>
      <dgm:spPr/>
    </dgm:pt>
    <dgm:pt modelId="{0F673C4B-1EAC-4F0B-BB1D-2C6A0F641FF9}" type="pres">
      <dgm:prSet presAssocID="{72D07D7B-4AFF-4D6C-A2FA-F0BB3A849AB0}" presName="horz1" presStyleCnt="0"/>
      <dgm:spPr/>
    </dgm:pt>
    <dgm:pt modelId="{DF5A1D8D-E2BF-40E7-8896-DAD8A037F469}" type="pres">
      <dgm:prSet presAssocID="{72D07D7B-4AFF-4D6C-A2FA-F0BB3A849AB0}" presName="tx1" presStyleLbl="revTx" presStyleIdx="11" presStyleCnt="12"/>
      <dgm:spPr/>
    </dgm:pt>
    <dgm:pt modelId="{B45478FD-CDA2-415F-AEE6-AF7C7D24C030}" type="pres">
      <dgm:prSet presAssocID="{72D07D7B-4AFF-4D6C-A2FA-F0BB3A849AB0}" presName="vert1" presStyleCnt="0"/>
      <dgm:spPr/>
    </dgm:pt>
  </dgm:ptLst>
  <dgm:cxnLst>
    <dgm:cxn modelId="{B8330802-316F-43BF-87F4-910FD4047299}" srcId="{CC1B7E78-D374-4D7A-8B26-1E983677FB4D}" destId="{72D07D7B-4AFF-4D6C-A2FA-F0BB3A849AB0}" srcOrd="11" destOrd="0" parTransId="{DFA7BFF5-1B8A-4D69-BC6D-7371F500A2F9}" sibTransId="{B36DCD4E-1AC9-4E99-A3EE-195D509311F5}"/>
    <dgm:cxn modelId="{1AC48902-7196-4029-A2F2-AA7E4212589D}" type="presOf" srcId="{775F57F3-A7FE-4929-91C9-C09B7AB813AD}" destId="{C73E1470-1A72-4C82-AC4E-0D87A28C789E}" srcOrd="0" destOrd="0" presId="urn:microsoft.com/office/officeart/2008/layout/LinedList"/>
    <dgm:cxn modelId="{AF6EF108-F110-4C7E-82A8-795FC269EA4F}" type="presOf" srcId="{0C7CE5AC-3F4B-40A8-899A-52109A39B668}" destId="{6277DD75-5227-466F-B34B-AADB043BB9C5}" srcOrd="0" destOrd="0" presId="urn:microsoft.com/office/officeart/2008/layout/LinedList"/>
    <dgm:cxn modelId="{BDF88F15-C5C2-4CAD-991C-2319CB54C96A}" type="presOf" srcId="{BCD5EC25-0FAE-41F8-915D-D187C95260B8}" destId="{8CC4195B-FC74-4E2B-A6F4-2B3C2F744F97}" srcOrd="0" destOrd="0" presId="urn:microsoft.com/office/officeart/2008/layout/LinedList"/>
    <dgm:cxn modelId="{86BCE818-5B33-4BB6-A2D0-F435D2491328}" type="presOf" srcId="{CC1B7E78-D374-4D7A-8B26-1E983677FB4D}" destId="{8F42AFB0-822F-485C-B5F2-A65D465FA128}" srcOrd="0" destOrd="0" presId="urn:microsoft.com/office/officeart/2008/layout/LinedList"/>
    <dgm:cxn modelId="{F67FE321-F1B3-43FE-A982-6DE15B44FAFC}" type="presOf" srcId="{96FF5888-833E-471A-B9EB-A9C49A390235}" destId="{EFB20163-AF35-449B-A21D-79863F152B9A}" srcOrd="0" destOrd="0" presId="urn:microsoft.com/office/officeart/2008/layout/LinedList"/>
    <dgm:cxn modelId="{8E4ECF2C-B272-463F-8E51-FD07CF8014CA}" type="presOf" srcId="{44AFC66D-C23C-459B-B4E5-CA1F10570FEB}" destId="{0D44B442-DFE4-4502-9328-D41BD4A97264}" srcOrd="0" destOrd="0" presId="urn:microsoft.com/office/officeart/2008/layout/LinedList"/>
    <dgm:cxn modelId="{096FF22C-BC16-4DBA-84DD-9E2F2B018950}" srcId="{CC1B7E78-D374-4D7A-8B26-1E983677FB4D}" destId="{C089D5FF-CA63-48BE-939C-A0B929A8ED15}" srcOrd="0" destOrd="0" parTransId="{E134566A-DB3A-4831-AE45-C5EF8DE0BAF9}" sibTransId="{763F7244-6D3C-4FEF-B00A-26806341733B}"/>
    <dgm:cxn modelId="{8798D42D-0F55-4BC6-8564-BDB162A7ADE8}" srcId="{CC1B7E78-D374-4D7A-8B26-1E983677FB4D}" destId="{1F133362-6CE3-4CDC-927F-70288A6A30D5}" srcOrd="10" destOrd="0" parTransId="{2E452EB3-11D7-40EF-8F29-FD3AF9F1B972}" sibTransId="{A08E84CE-969A-4084-AE36-300A8EEA283E}"/>
    <dgm:cxn modelId="{0BE9CD3F-B1B1-4A3A-88E1-FF1333FEBE82}" type="presOf" srcId="{C089D5FF-CA63-48BE-939C-A0B929A8ED15}" destId="{4A7B3F39-BFFB-4D7E-94CC-758687E0D5AA}" srcOrd="0" destOrd="0" presId="urn:microsoft.com/office/officeart/2008/layout/LinedList"/>
    <dgm:cxn modelId="{FC4F2B55-E767-4641-BC74-E2A13B3A97AB}" srcId="{CC1B7E78-D374-4D7A-8B26-1E983677FB4D}" destId="{0C7CE5AC-3F4B-40A8-899A-52109A39B668}" srcOrd="8" destOrd="0" parTransId="{2DD0E834-EC50-4B4C-9CFB-D0177D25DA91}" sibTransId="{CA720D46-22A1-4E76-AE34-374CAAFBDAFF}"/>
    <dgm:cxn modelId="{CD7C0C94-C97E-4934-B7A1-DF71759EF303}" type="presOf" srcId="{4690F5C4-39AB-4DBA-9A84-B9B6FE01ED5A}" destId="{6CA48736-D1E1-435D-B700-D752F1F9069B}" srcOrd="0" destOrd="0" presId="urn:microsoft.com/office/officeart/2008/layout/LinedList"/>
    <dgm:cxn modelId="{AFF8049D-D5B6-4FE3-A91E-A808C2875CB0}" type="presOf" srcId="{1F133362-6CE3-4CDC-927F-70288A6A30D5}" destId="{16BB955D-64FE-4076-ACCE-767D5C3D9868}" srcOrd="0" destOrd="0" presId="urn:microsoft.com/office/officeart/2008/layout/LinedList"/>
    <dgm:cxn modelId="{7EC7BEA9-5A27-4B44-806B-B78520558CFA}" srcId="{CC1B7E78-D374-4D7A-8B26-1E983677FB4D}" destId="{FD3B51A2-3082-45A8-8259-942ADFFDBD55}" srcOrd="5" destOrd="0" parTransId="{55BCD00E-F8BB-49F8-87CD-3A84CADBF16D}" sibTransId="{4451F11F-85B0-4AC2-8CB1-C00276E784B7}"/>
    <dgm:cxn modelId="{CC044EB7-E71B-4C24-9C95-759874F85C7C}" srcId="{CC1B7E78-D374-4D7A-8B26-1E983677FB4D}" destId="{96FF5888-833E-471A-B9EB-A9C49A390235}" srcOrd="9" destOrd="0" parTransId="{E8E02658-9912-44B7-A317-A8E6C5704155}" sibTransId="{31EE4EC1-D6B5-473B-9E40-7CF959EED2BF}"/>
    <dgm:cxn modelId="{A8495CBE-A32D-4E09-990C-EF10DD4FD97F}" srcId="{CC1B7E78-D374-4D7A-8B26-1E983677FB4D}" destId="{4690F5C4-39AB-4DBA-9A84-B9B6FE01ED5A}" srcOrd="2" destOrd="0" parTransId="{B269D9E7-6557-4C73-939E-617CD3079AEA}" sibTransId="{2B8FBEC4-5AB0-4952-BB41-4E621BB8FB54}"/>
    <dgm:cxn modelId="{26CDDEC1-2A97-4B14-95E5-DE73F06E2995}" type="presOf" srcId="{72D07D7B-4AFF-4D6C-A2FA-F0BB3A849AB0}" destId="{DF5A1D8D-E2BF-40E7-8896-DAD8A037F469}" srcOrd="0" destOrd="0" presId="urn:microsoft.com/office/officeart/2008/layout/LinedList"/>
    <dgm:cxn modelId="{49CCBCC9-84BC-4ED5-89EC-498D3C7D2B93}" srcId="{CC1B7E78-D374-4D7A-8B26-1E983677FB4D}" destId="{BCD5EC25-0FAE-41F8-915D-D187C95260B8}" srcOrd="4" destOrd="0" parTransId="{D564D007-A5B4-4826-91F3-CF7983420FDA}" sibTransId="{7BD7D642-E125-4C4B-8CEA-91B528FDD86F}"/>
    <dgm:cxn modelId="{822AA3D6-AB77-4008-9ACA-61204523652B}" srcId="{CC1B7E78-D374-4D7A-8B26-1E983677FB4D}" destId="{7AF32F3E-5CAB-464F-8BFB-246D2A9E9E09}" srcOrd="1" destOrd="0" parTransId="{7A14169B-7870-494C-A2CB-57C958F3CB75}" sibTransId="{07A1A9AA-3DE5-4BAF-8474-D132FBC15725}"/>
    <dgm:cxn modelId="{3EA104DA-48C5-4354-9AFE-667E8488AE85}" srcId="{CC1B7E78-D374-4D7A-8B26-1E983677FB4D}" destId="{44AFC66D-C23C-459B-B4E5-CA1F10570FEB}" srcOrd="3" destOrd="0" parTransId="{9C9DD594-645F-44CF-A702-E349EAF0AD3D}" sibTransId="{0F130BE5-9D40-41C0-A24E-CF8AEE04138F}"/>
    <dgm:cxn modelId="{A9783BDA-6F4E-48BD-BEB6-08BC2F50D94F}" srcId="{CC1B7E78-D374-4D7A-8B26-1E983677FB4D}" destId="{D6AC2CBA-216C-48D5-8BE2-D6FD6E52865D}" srcOrd="6" destOrd="0" parTransId="{42F0E38E-1D0A-43C8-B04E-DCB5B5E72399}" sibTransId="{DF13F0EF-63B5-4F32-8AC4-4EBCAAA80710}"/>
    <dgm:cxn modelId="{851CD5E9-39F6-49E0-8446-38C0BC7A36E1}" srcId="{CC1B7E78-D374-4D7A-8B26-1E983677FB4D}" destId="{775F57F3-A7FE-4929-91C9-C09B7AB813AD}" srcOrd="7" destOrd="0" parTransId="{69B9B938-1DB4-4D6B-A163-F6D6C5E148F0}" sibTransId="{B373300D-D142-4AB2-9686-FA327700ACD4}"/>
    <dgm:cxn modelId="{97A29FF7-DC70-4D34-8E90-7B43BA60D607}" type="presOf" srcId="{D6AC2CBA-216C-48D5-8BE2-D6FD6E52865D}" destId="{3A42383B-112E-4ABA-96D4-CC4C8C53A1D8}" srcOrd="0" destOrd="0" presId="urn:microsoft.com/office/officeart/2008/layout/LinedList"/>
    <dgm:cxn modelId="{B681D5FC-36D7-4914-B544-9A35A603506B}" type="presOf" srcId="{7AF32F3E-5CAB-464F-8BFB-246D2A9E9E09}" destId="{E177823F-F5DF-4271-92BB-7E0516014CFF}" srcOrd="0" destOrd="0" presId="urn:microsoft.com/office/officeart/2008/layout/LinedList"/>
    <dgm:cxn modelId="{5A3B48FE-67A7-4865-8560-1AAA189E8FDB}" type="presOf" srcId="{FD3B51A2-3082-45A8-8259-942ADFFDBD55}" destId="{31A59256-C095-4E24-8943-2EDD767844B5}" srcOrd="0" destOrd="0" presId="urn:microsoft.com/office/officeart/2008/layout/LinedList"/>
    <dgm:cxn modelId="{E8ED086F-5026-4F49-AA8E-3CAC11B63E0D}" type="presParOf" srcId="{8F42AFB0-822F-485C-B5F2-A65D465FA128}" destId="{D70A2783-D835-4020-8D5F-1EFE53F37A4B}" srcOrd="0" destOrd="0" presId="urn:microsoft.com/office/officeart/2008/layout/LinedList"/>
    <dgm:cxn modelId="{82B053F6-67DB-4A19-AD28-839E5450EDF6}" type="presParOf" srcId="{8F42AFB0-822F-485C-B5F2-A65D465FA128}" destId="{67534C59-CB6A-40D7-AE01-CBC642E15CB9}" srcOrd="1" destOrd="0" presId="urn:microsoft.com/office/officeart/2008/layout/LinedList"/>
    <dgm:cxn modelId="{CBB394F0-F321-45CF-9294-501B88FC9BAD}" type="presParOf" srcId="{67534C59-CB6A-40D7-AE01-CBC642E15CB9}" destId="{4A7B3F39-BFFB-4D7E-94CC-758687E0D5AA}" srcOrd="0" destOrd="0" presId="urn:microsoft.com/office/officeart/2008/layout/LinedList"/>
    <dgm:cxn modelId="{BD6E7F70-5AB4-4F7A-B849-F647DF420F57}" type="presParOf" srcId="{67534C59-CB6A-40D7-AE01-CBC642E15CB9}" destId="{BE0CCD26-E1F7-4F41-9574-B92C2FA7065E}" srcOrd="1" destOrd="0" presId="urn:microsoft.com/office/officeart/2008/layout/LinedList"/>
    <dgm:cxn modelId="{3AD7B23C-23C7-4DFE-892E-89625DF17A44}" type="presParOf" srcId="{8F42AFB0-822F-485C-B5F2-A65D465FA128}" destId="{C9889F44-6924-428E-8EDA-AC5F57E88DC2}" srcOrd="2" destOrd="0" presId="urn:microsoft.com/office/officeart/2008/layout/LinedList"/>
    <dgm:cxn modelId="{E6037047-1F23-41DC-B6BC-24682AB93982}" type="presParOf" srcId="{8F42AFB0-822F-485C-B5F2-A65D465FA128}" destId="{864632C1-61CA-4B09-833C-187BEA88979A}" srcOrd="3" destOrd="0" presId="urn:microsoft.com/office/officeart/2008/layout/LinedList"/>
    <dgm:cxn modelId="{A0590C2A-1551-4DEF-AEE9-F0523B53B962}" type="presParOf" srcId="{864632C1-61CA-4B09-833C-187BEA88979A}" destId="{E177823F-F5DF-4271-92BB-7E0516014CFF}" srcOrd="0" destOrd="0" presId="urn:microsoft.com/office/officeart/2008/layout/LinedList"/>
    <dgm:cxn modelId="{55209DA3-8AEA-4DBD-A17E-EFB544048878}" type="presParOf" srcId="{864632C1-61CA-4B09-833C-187BEA88979A}" destId="{4F54D6C0-BC24-475B-8D08-7EEF1A424A8D}" srcOrd="1" destOrd="0" presId="urn:microsoft.com/office/officeart/2008/layout/LinedList"/>
    <dgm:cxn modelId="{F154CFD3-EEAD-4E57-BF77-A5B03B6C82C6}" type="presParOf" srcId="{8F42AFB0-822F-485C-B5F2-A65D465FA128}" destId="{FA11CC27-4ECA-43FB-8C51-2EA3FC457A3C}" srcOrd="4" destOrd="0" presId="urn:microsoft.com/office/officeart/2008/layout/LinedList"/>
    <dgm:cxn modelId="{3ED2D5C8-A0E4-4360-908C-59DF2877C33B}" type="presParOf" srcId="{8F42AFB0-822F-485C-B5F2-A65D465FA128}" destId="{914D26E5-F831-450D-92B1-066CF77AB4F6}" srcOrd="5" destOrd="0" presId="urn:microsoft.com/office/officeart/2008/layout/LinedList"/>
    <dgm:cxn modelId="{2A78C7D3-5F11-420C-AFBF-5792D7CF746A}" type="presParOf" srcId="{914D26E5-F831-450D-92B1-066CF77AB4F6}" destId="{6CA48736-D1E1-435D-B700-D752F1F9069B}" srcOrd="0" destOrd="0" presId="urn:microsoft.com/office/officeart/2008/layout/LinedList"/>
    <dgm:cxn modelId="{01109553-3609-4462-A5E4-C1E52D11136F}" type="presParOf" srcId="{914D26E5-F831-450D-92B1-066CF77AB4F6}" destId="{27FE192F-7771-4975-91D9-3A6C24651E1C}" srcOrd="1" destOrd="0" presId="urn:microsoft.com/office/officeart/2008/layout/LinedList"/>
    <dgm:cxn modelId="{ED0CB73B-7480-43A2-A86E-9A0505499474}" type="presParOf" srcId="{8F42AFB0-822F-485C-B5F2-A65D465FA128}" destId="{87BD2547-6B33-4E9F-A176-CE7FDF7E6BD8}" srcOrd="6" destOrd="0" presId="urn:microsoft.com/office/officeart/2008/layout/LinedList"/>
    <dgm:cxn modelId="{498AA085-147C-4138-BAE5-010EBC055A9E}" type="presParOf" srcId="{8F42AFB0-822F-485C-B5F2-A65D465FA128}" destId="{5BEC75F4-CA12-469A-8785-9CA65BE2D680}" srcOrd="7" destOrd="0" presId="urn:microsoft.com/office/officeart/2008/layout/LinedList"/>
    <dgm:cxn modelId="{36527485-1C2D-42BB-8FBA-51FA768B679F}" type="presParOf" srcId="{5BEC75F4-CA12-469A-8785-9CA65BE2D680}" destId="{0D44B442-DFE4-4502-9328-D41BD4A97264}" srcOrd="0" destOrd="0" presId="urn:microsoft.com/office/officeart/2008/layout/LinedList"/>
    <dgm:cxn modelId="{90FAB4AC-4B01-41A0-9FDD-09E70369597B}" type="presParOf" srcId="{5BEC75F4-CA12-469A-8785-9CA65BE2D680}" destId="{4E2B6870-1362-4DF3-80EE-BBF30A048E12}" srcOrd="1" destOrd="0" presId="urn:microsoft.com/office/officeart/2008/layout/LinedList"/>
    <dgm:cxn modelId="{98FE0E2F-D3F4-4BBE-9BE7-5CC7E1B3E08E}" type="presParOf" srcId="{8F42AFB0-822F-485C-B5F2-A65D465FA128}" destId="{A23FB1CC-1611-46A2-A258-C9D4D953F8BA}" srcOrd="8" destOrd="0" presId="urn:microsoft.com/office/officeart/2008/layout/LinedList"/>
    <dgm:cxn modelId="{7ABB9561-450E-4416-A95C-0F86DA830678}" type="presParOf" srcId="{8F42AFB0-822F-485C-B5F2-A65D465FA128}" destId="{A6107E93-5E19-4065-8D01-FAF4807EB37F}" srcOrd="9" destOrd="0" presId="urn:microsoft.com/office/officeart/2008/layout/LinedList"/>
    <dgm:cxn modelId="{87960869-2BFC-4330-9563-E923878435B5}" type="presParOf" srcId="{A6107E93-5E19-4065-8D01-FAF4807EB37F}" destId="{8CC4195B-FC74-4E2B-A6F4-2B3C2F744F97}" srcOrd="0" destOrd="0" presId="urn:microsoft.com/office/officeart/2008/layout/LinedList"/>
    <dgm:cxn modelId="{A3248EE1-3D75-4D7E-A0D6-D7BECC2F1356}" type="presParOf" srcId="{A6107E93-5E19-4065-8D01-FAF4807EB37F}" destId="{4C0C5454-0823-4AAF-8145-AD0308AD0A88}" srcOrd="1" destOrd="0" presId="urn:microsoft.com/office/officeart/2008/layout/LinedList"/>
    <dgm:cxn modelId="{F4059A97-C790-46BA-A222-0B8DDF0E1765}" type="presParOf" srcId="{8F42AFB0-822F-485C-B5F2-A65D465FA128}" destId="{67CFD589-B135-4C68-9A25-69A5D60B5364}" srcOrd="10" destOrd="0" presId="urn:microsoft.com/office/officeart/2008/layout/LinedList"/>
    <dgm:cxn modelId="{95C70A9F-C5A0-42AD-90D8-369377504007}" type="presParOf" srcId="{8F42AFB0-822F-485C-B5F2-A65D465FA128}" destId="{CD88C6A5-999E-403B-B892-FF971B20520E}" srcOrd="11" destOrd="0" presId="urn:microsoft.com/office/officeart/2008/layout/LinedList"/>
    <dgm:cxn modelId="{9396D2BC-0942-446C-91A2-11050C4E11AF}" type="presParOf" srcId="{CD88C6A5-999E-403B-B892-FF971B20520E}" destId="{31A59256-C095-4E24-8943-2EDD767844B5}" srcOrd="0" destOrd="0" presId="urn:microsoft.com/office/officeart/2008/layout/LinedList"/>
    <dgm:cxn modelId="{19F716A3-9027-4C96-BB1D-9FC8EA47C3F0}" type="presParOf" srcId="{CD88C6A5-999E-403B-B892-FF971B20520E}" destId="{91429296-EA9F-4B13-9653-FA233651B327}" srcOrd="1" destOrd="0" presId="urn:microsoft.com/office/officeart/2008/layout/LinedList"/>
    <dgm:cxn modelId="{9455860A-4E1E-47BE-B70D-1A59DC506B05}" type="presParOf" srcId="{8F42AFB0-822F-485C-B5F2-A65D465FA128}" destId="{53FC3E5B-FD9F-4691-96A9-0104D5B6B60B}" srcOrd="12" destOrd="0" presId="urn:microsoft.com/office/officeart/2008/layout/LinedList"/>
    <dgm:cxn modelId="{0D092EB7-BFC3-4F47-A846-797583CD1EE1}" type="presParOf" srcId="{8F42AFB0-822F-485C-B5F2-A65D465FA128}" destId="{FCFDD0B5-203A-4673-9030-A2254BAA2158}" srcOrd="13" destOrd="0" presId="urn:microsoft.com/office/officeart/2008/layout/LinedList"/>
    <dgm:cxn modelId="{E707D391-B1F8-428B-B026-7C3FE1A9D038}" type="presParOf" srcId="{FCFDD0B5-203A-4673-9030-A2254BAA2158}" destId="{3A42383B-112E-4ABA-96D4-CC4C8C53A1D8}" srcOrd="0" destOrd="0" presId="urn:microsoft.com/office/officeart/2008/layout/LinedList"/>
    <dgm:cxn modelId="{45D8589D-BC8F-4D6A-8218-FEE5299EA8C1}" type="presParOf" srcId="{FCFDD0B5-203A-4673-9030-A2254BAA2158}" destId="{CF9FDA21-E143-47CD-B00C-05E80F6AE3C1}" srcOrd="1" destOrd="0" presId="urn:microsoft.com/office/officeart/2008/layout/LinedList"/>
    <dgm:cxn modelId="{4D1A0FCE-08A2-41AD-8853-D7160C8A0856}" type="presParOf" srcId="{8F42AFB0-822F-485C-B5F2-A65D465FA128}" destId="{4A78DB4F-B0F8-445B-9BC8-B1FEBE073243}" srcOrd="14" destOrd="0" presId="urn:microsoft.com/office/officeart/2008/layout/LinedList"/>
    <dgm:cxn modelId="{40633F9B-F6C5-4362-BA0D-11700E6BE075}" type="presParOf" srcId="{8F42AFB0-822F-485C-B5F2-A65D465FA128}" destId="{A7762FC7-6BAD-4538-BCF1-7DE7EEB3F55A}" srcOrd="15" destOrd="0" presId="urn:microsoft.com/office/officeart/2008/layout/LinedList"/>
    <dgm:cxn modelId="{BA2B8748-1C3E-4293-81C4-E43A0832A6C8}" type="presParOf" srcId="{A7762FC7-6BAD-4538-BCF1-7DE7EEB3F55A}" destId="{C73E1470-1A72-4C82-AC4E-0D87A28C789E}" srcOrd="0" destOrd="0" presId="urn:microsoft.com/office/officeart/2008/layout/LinedList"/>
    <dgm:cxn modelId="{618110DE-CE86-4693-A913-D86C7B3F64F0}" type="presParOf" srcId="{A7762FC7-6BAD-4538-BCF1-7DE7EEB3F55A}" destId="{6F471CA7-E0CB-4BAA-B91C-02F6CFF1A87F}" srcOrd="1" destOrd="0" presId="urn:microsoft.com/office/officeart/2008/layout/LinedList"/>
    <dgm:cxn modelId="{44DBFA81-3DAF-4333-8DBF-A2936D99A137}" type="presParOf" srcId="{8F42AFB0-822F-485C-B5F2-A65D465FA128}" destId="{10F05A4F-58C8-48B7-967E-3FA971B55AFA}" srcOrd="16" destOrd="0" presId="urn:microsoft.com/office/officeart/2008/layout/LinedList"/>
    <dgm:cxn modelId="{BD63DC97-1264-4E0F-B755-E6FD0E079DE8}" type="presParOf" srcId="{8F42AFB0-822F-485C-B5F2-A65D465FA128}" destId="{5D0917A4-465C-4DAC-B080-622BB9609786}" srcOrd="17" destOrd="0" presId="urn:microsoft.com/office/officeart/2008/layout/LinedList"/>
    <dgm:cxn modelId="{5CE1710E-4D0C-4E95-AFA8-EECB97F8D38F}" type="presParOf" srcId="{5D0917A4-465C-4DAC-B080-622BB9609786}" destId="{6277DD75-5227-466F-B34B-AADB043BB9C5}" srcOrd="0" destOrd="0" presId="urn:microsoft.com/office/officeart/2008/layout/LinedList"/>
    <dgm:cxn modelId="{08AA52CD-D9F7-4B52-AB61-0FED33A3F691}" type="presParOf" srcId="{5D0917A4-465C-4DAC-B080-622BB9609786}" destId="{4F9AFBA4-7842-444D-A1CE-13A18FBEB689}" srcOrd="1" destOrd="0" presId="urn:microsoft.com/office/officeart/2008/layout/LinedList"/>
    <dgm:cxn modelId="{F04A60EF-EDB1-4116-9E5D-A840051BB08F}" type="presParOf" srcId="{8F42AFB0-822F-485C-B5F2-A65D465FA128}" destId="{0F19835C-944A-45F1-AFDD-B70E7CC5408C}" srcOrd="18" destOrd="0" presId="urn:microsoft.com/office/officeart/2008/layout/LinedList"/>
    <dgm:cxn modelId="{AF2A8195-D9F3-4FD3-8714-8C37B505D843}" type="presParOf" srcId="{8F42AFB0-822F-485C-B5F2-A65D465FA128}" destId="{4B0EAFAD-9634-4ED5-B08D-9C03E0785018}" srcOrd="19" destOrd="0" presId="urn:microsoft.com/office/officeart/2008/layout/LinedList"/>
    <dgm:cxn modelId="{C21CDEBA-1EED-4E2B-875C-60FD6F80D06F}" type="presParOf" srcId="{4B0EAFAD-9634-4ED5-B08D-9C03E0785018}" destId="{EFB20163-AF35-449B-A21D-79863F152B9A}" srcOrd="0" destOrd="0" presId="urn:microsoft.com/office/officeart/2008/layout/LinedList"/>
    <dgm:cxn modelId="{DC30194F-1030-42C7-B9EA-FDD67906EB16}" type="presParOf" srcId="{4B0EAFAD-9634-4ED5-B08D-9C03E0785018}" destId="{DD2265BD-5108-465F-B76B-A49181573EDA}" srcOrd="1" destOrd="0" presId="urn:microsoft.com/office/officeart/2008/layout/LinedList"/>
    <dgm:cxn modelId="{F2780E7A-8D60-4E54-BD06-565932D97824}" type="presParOf" srcId="{8F42AFB0-822F-485C-B5F2-A65D465FA128}" destId="{6B6CA594-24AA-4A3C-AC2F-926A05A73DFA}" srcOrd="20" destOrd="0" presId="urn:microsoft.com/office/officeart/2008/layout/LinedList"/>
    <dgm:cxn modelId="{422B2937-F6DF-49B2-B061-482107D1B8AF}" type="presParOf" srcId="{8F42AFB0-822F-485C-B5F2-A65D465FA128}" destId="{1B147384-5E42-4CA7-B3E0-86D14D83A2BD}" srcOrd="21" destOrd="0" presId="urn:microsoft.com/office/officeart/2008/layout/LinedList"/>
    <dgm:cxn modelId="{BA2818AB-2ECB-41C1-939F-CA6C7AFBBDBB}" type="presParOf" srcId="{1B147384-5E42-4CA7-B3E0-86D14D83A2BD}" destId="{16BB955D-64FE-4076-ACCE-767D5C3D9868}" srcOrd="0" destOrd="0" presId="urn:microsoft.com/office/officeart/2008/layout/LinedList"/>
    <dgm:cxn modelId="{DF1A289F-9ED0-4AC0-8941-6DEC531C4DF8}" type="presParOf" srcId="{1B147384-5E42-4CA7-B3E0-86D14D83A2BD}" destId="{F982854E-52D5-4351-BD80-266A34ABE940}" srcOrd="1" destOrd="0" presId="urn:microsoft.com/office/officeart/2008/layout/LinedList"/>
    <dgm:cxn modelId="{0CE3E65F-7970-4400-B876-AFA9224AD2AC}" type="presParOf" srcId="{8F42AFB0-822F-485C-B5F2-A65D465FA128}" destId="{59227414-F5F3-4A44-81C4-70422BAD01FD}" srcOrd="22" destOrd="0" presId="urn:microsoft.com/office/officeart/2008/layout/LinedList"/>
    <dgm:cxn modelId="{B800E732-5EF0-4F04-94BE-CC5F5CCC93FF}" type="presParOf" srcId="{8F42AFB0-822F-485C-B5F2-A65D465FA128}" destId="{0F673C4B-1EAC-4F0B-BB1D-2C6A0F641FF9}" srcOrd="23" destOrd="0" presId="urn:microsoft.com/office/officeart/2008/layout/LinedList"/>
    <dgm:cxn modelId="{54A19B06-FD60-436F-89C9-5F1932D23E18}" type="presParOf" srcId="{0F673C4B-1EAC-4F0B-BB1D-2C6A0F641FF9}" destId="{DF5A1D8D-E2BF-40E7-8896-DAD8A037F469}" srcOrd="0" destOrd="0" presId="urn:microsoft.com/office/officeart/2008/layout/LinedList"/>
    <dgm:cxn modelId="{EE5B9331-B194-40A9-9478-82486795EE2C}" type="presParOf" srcId="{0F673C4B-1EAC-4F0B-BB1D-2C6A0F641FF9}" destId="{B45478FD-CDA2-415F-AEE6-AF7C7D24C0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A2783-D835-4020-8D5F-1EFE53F37A4B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B3F39-BFFB-4D7E-94CC-758687E0D5AA}">
      <dsp:nvSpPr>
        <dsp:cNvPr id="0" name=""/>
        <dsp:cNvSpPr/>
      </dsp:nvSpPr>
      <dsp:spPr>
        <a:xfrm>
          <a:off x="0" y="2758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1. Context</a:t>
          </a:r>
        </a:p>
      </dsp:txBody>
      <dsp:txXfrm>
        <a:off x="0" y="2758"/>
        <a:ext cx="6797675" cy="470366"/>
      </dsp:txXfrm>
    </dsp:sp>
    <dsp:sp modelId="{C9889F44-6924-428E-8EDA-AC5F57E88DC2}">
      <dsp:nvSpPr>
        <dsp:cNvPr id="0" name=""/>
        <dsp:cNvSpPr/>
      </dsp:nvSpPr>
      <dsp:spPr>
        <a:xfrm>
          <a:off x="0" y="473124"/>
          <a:ext cx="6797675" cy="0"/>
        </a:xfrm>
        <a:prstGeom prst="line">
          <a:avLst/>
        </a:prstGeom>
        <a:solidFill>
          <a:schemeClr val="accent2">
            <a:hueOff val="-76193"/>
            <a:satOff val="-878"/>
            <a:lumOff val="196"/>
            <a:alphaOff val="0"/>
          </a:schemeClr>
        </a:solidFill>
        <a:ln w="15875" cap="flat" cmpd="sng" algn="ctr">
          <a:solidFill>
            <a:schemeClr val="accent2">
              <a:hueOff val="-76193"/>
              <a:satOff val="-878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7823F-F5DF-4271-92BB-7E0516014CFF}">
      <dsp:nvSpPr>
        <dsp:cNvPr id="0" name=""/>
        <dsp:cNvSpPr/>
      </dsp:nvSpPr>
      <dsp:spPr>
        <a:xfrm>
          <a:off x="0" y="473124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2. Obstacole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73124"/>
        <a:ext cx="6797675" cy="470366"/>
      </dsp:txXfrm>
    </dsp:sp>
    <dsp:sp modelId="{FA11CC27-4ECA-43FB-8C51-2EA3FC457A3C}">
      <dsp:nvSpPr>
        <dsp:cNvPr id="0" name=""/>
        <dsp:cNvSpPr/>
      </dsp:nvSpPr>
      <dsp:spPr>
        <a:xfrm>
          <a:off x="0" y="943491"/>
          <a:ext cx="6797675" cy="0"/>
        </a:xfrm>
        <a:prstGeom prst="line">
          <a:avLst/>
        </a:prstGeom>
        <a:solidFill>
          <a:schemeClr val="accent2">
            <a:hueOff val="-152386"/>
            <a:satOff val="-1756"/>
            <a:lumOff val="393"/>
            <a:alphaOff val="0"/>
          </a:schemeClr>
        </a:solidFill>
        <a:ln w="15875" cap="flat" cmpd="sng" algn="ctr">
          <a:solidFill>
            <a:schemeClr val="accent2">
              <a:hueOff val="-152386"/>
              <a:satOff val="-1756"/>
              <a:lumOff val="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48736-D1E1-435D-B700-D752F1F9069B}">
      <dsp:nvSpPr>
        <dsp:cNvPr id="0" name=""/>
        <dsp:cNvSpPr/>
      </dsp:nvSpPr>
      <dsp:spPr>
        <a:xfrm>
          <a:off x="0" y="943491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3. Analiza și specificarea cerințelor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943491"/>
        <a:ext cx="6797675" cy="470366"/>
      </dsp:txXfrm>
    </dsp:sp>
    <dsp:sp modelId="{87BD2547-6B33-4E9F-A176-CE7FDF7E6BD8}">
      <dsp:nvSpPr>
        <dsp:cNvPr id="0" name=""/>
        <dsp:cNvSpPr/>
      </dsp:nvSpPr>
      <dsp:spPr>
        <a:xfrm>
          <a:off x="0" y="1413857"/>
          <a:ext cx="6797675" cy="0"/>
        </a:xfrm>
        <a:prstGeom prst="line">
          <a:avLst/>
        </a:prstGeom>
        <a:solidFill>
          <a:schemeClr val="accent2">
            <a:hueOff val="-228579"/>
            <a:satOff val="-2634"/>
            <a:lumOff val="589"/>
            <a:alphaOff val="0"/>
          </a:schemeClr>
        </a:solidFill>
        <a:ln w="15875" cap="flat" cmpd="sng" algn="ctr">
          <a:solidFill>
            <a:schemeClr val="accent2">
              <a:hueOff val="-228579"/>
              <a:satOff val="-2634"/>
              <a:lumOff val="5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4B442-DFE4-4502-9328-D41BD4A97264}">
      <dsp:nvSpPr>
        <dsp:cNvPr id="0" name=""/>
        <dsp:cNvSpPr/>
      </dsp:nvSpPr>
      <dsp:spPr>
        <a:xfrm>
          <a:off x="0" y="1413857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4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Categoriile de utilizatori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413857"/>
        <a:ext cx="6797675" cy="470366"/>
      </dsp:txXfrm>
    </dsp:sp>
    <dsp:sp modelId="{A23FB1CC-1611-46A2-A258-C9D4D953F8BA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solidFill>
          <a:schemeClr val="accent2">
            <a:hueOff val="-304772"/>
            <a:satOff val="-3512"/>
            <a:lumOff val="785"/>
            <a:alphaOff val="0"/>
          </a:schemeClr>
        </a:solidFill>
        <a:ln w="15875" cap="flat" cmpd="sng" algn="ctr">
          <a:solidFill>
            <a:schemeClr val="accent2">
              <a:hueOff val="-304772"/>
              <a:satOff val="-3512"/>
              <a:lumOff val="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4195B-FC74-4E2B-A6F4-2B3C2F744F97}">
      <dsp:nvSpPr>
        <dsp:cNvPr id="0" name=""/>
        <dsp:cNvSpPr/>
      </dsp:nvSpPr>
      <dsp:spPr>
        <a:xfrm>
          <a:off x="0" y="1884223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5. Cerințele de sistem (funcționale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nefuncționale)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884223"/>
        <a:ext cx="6797675" cy="470366"/>
      </dsp:txXfrm>
    </dsp:sp>
    <dsp:sp modelId="{67CFD589-B135-4C68-9A25-69A5D60B5364}">
      <dsp:nvSpPr>
        <dsp:cNvPr id="0" name=""/>
        <dsp:cNvSpPr/>
      </dsp:nvSpPr>
      <dsp:spPr>
        <a:xfrm>
          <a:off x="0" y="2354589"/>
          <a:ext cx="6797675" cy="0"/>
        </a:xfrm>
        <a:prstGeom prst="line">
          <a:avLst/>
        </a:prstGeom>
        <a:solidFill>
          <a:schemeClr val="accent2">
            <a:hueOff val="-380965"/>
            <a:satOff val="-4390"/>
            <a:lumOff val="981"/>
            <a:alphaOff val="0"/>
          </a:schemeClr>
        </a:solidFill>
        <a:ln w="15875" cap="flat" cmpd="sng" algn="ctr">
          <a:solidFill>
            <a:schemeClr val="accent2">
              <a:hueOff val="-380965"/>
              <a:satOff val="-4390"/>
              <a:lumOff val="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59256-C095-4E24-8943-2EDD767844B5}">
      <dsp:nvSpPr>
        <dsp:cNvPr id="0" name=""/>
        <dsp:cNvSpPr/>
      </dsp:nvSpPr>
      <dsp:spPr>
        <a:xfrm>
          <a:off x="0" y="2354589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6. Abordări existente. Produse comerciale. Metode existente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354589"/>
        <a:ext cx="6797675" cy="470366"/>
      </dsp:txXfrm>
    </dsp:sp>
    <dsp:sp modelId="{53FC3E5B-FD9F-4691-96A9-0104D5B6B60B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2">
            <a:hueOff val="-457158"/>
            <a:satOff val="-5268"/>
            <a:lumOff val="1178"/>
            <a:alphaOff val="0"/>
          </a:schemeClr>
        </a:solidFill>
        <a:ln w="15875" cap="flat" cmpd="sng" algn="ctr">
          <a:solidFill>
            <a:schemeClr val="accent2">
              <a:hueOff val="-457158"/>
              <a:satOff val="-5268"/>
              <a:lumOff val="11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2383B-112E-4ABA-96D4-CC4C8C53A1D8}">
      <dsp:nvSpPr>
        <dsp:cNvPr id="0" name=""/>
        <dsp:cNvSpPr/>
      </dsp:nvSpPr>
      <dsp:spPr>
        <a:xfrm>
          <a:off x="0" y="2824956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7. Soluția propusă 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824956"/>
        <a:ext cx="6797675" cy="470366"/>
      </dsp:txXfrm>
    </dsp:sp>
    <dsp:sp modelId="{4A78DB4F-B0F8-445B-9BC8-B1FEBE073243}">
      <dsp:nvSpPr>
        <dsp:cNvPr id="0" name=""/>
        <dsp:cNvSpPr/>
      </dsp:nvSpPr>
      <dsp:spPr>
        <a:xfrm>
          <a:off x="0" y="3295322"/>
          <a:ext cx="6797675" cy="0"/>
        </a:xfrm>
        <a:prstGeom prst="line">
          <a:avLst/>
        </a:prstGeom>
        <a:solidFill>
          <a:schemeClr val="accent2">
            <a:hueOff val="-533351"/>
            <a:satOff val="-6146"/>
            <a:lumOff val="1374"/>
            <a:alphaOff val="0"/>
          </a:schemeClr>
        </a:solidFill>
        <a:ln w="15875" cap="flat" cmpd="sng" algn="ctr">
          <a:solidFill>
            <a:schemeClr val="accent2">
              <a:hueOff val="-533351"/>
              <a:satOff val="-6146"/>
              <a:lumOff val="13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E1470-1A72-4C82-AC4E-0D87A28C789E}">
      <dsp:nvSpPr>
        <dsp:cNvPr id="0" name=""/>
        <dsp:cNvSpPr/>
      </dsp:nvSpPr>
      <dsp:spPr>
        <a:xfrm>
          <a:off x="0" y="3295322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8. Tehnologii utilizate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295322"/>
        <a:ext cx="6797675" cy="470366"/>
      </dsp:txXfrm>
    </dsp:sp>
    <dsp:sp modelId="{10F05A4F-58C8-48B7-967E-3FA971B55AFA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solidFill>
          <a:schemeClr val="accent2">
            <a:hueOff val="-609544"/>
            <a:satOff val="-7024"/>
            <a:lumOff val="1570"/>
            <a:alphaOff val="0"/>
          </a:schemeClr>
        </a:solidFill>
        <a:ln w="15875" cap="flat" cmpd="sng" algn="ctr">
          <a:solidFill>
            <a:schemeClr val="accent2">
              <a:hueOff val="-609544"/>
              <a:satOff val="-7024"/>
              <a:lumOff val="15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7DD75-5227-466F-B34B-AADB043BB9C5}">
      <dsp:nvSpPr>
        <dsp:cNvPr id="0" name=""/>
        <dsp:cNvSpPr/>
      </dsp:nvSpPr>
      <dsp:spPr>
        <a:xfrm>
          <a:off x="0" y="3765688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9. Detalii de implementare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765688"/>
        <a:ext cx="6797675" cy="470366"/>
      </dsp:txXfrm>
    </dsp:sp>
    <dsp:sp modelId="{0F19835C-944A-45F1-AFDD-B70E7CC5408C}">
      <dsp:nvSpPr>
        <dsp:cNvPr id="0" name=""/>
        <dsp:cNvSpPr/>
      </dsp:nvSpPr>
      <dsp:spPr>
        <a:xfrm>
          <a:off x="0" y="4236054"/>
          <a:ext cx="6797675" cy="0"/>
        </a:xfrm>
        <a:prstGeom prst="line">
          <a:avLst/>
        </a:prstGeom>
        <a:solidFill>
          <a:schemeClr val="accent2">
            <a:hueOff val="-685737"/>
            <a:satOff val="-7902"/>
            <a:lumOff val="1766"/>
            <a:alphaOff val="0"/>
          </a:schemeClr>
        </a:solidFill>
        <a:ln w="15875" cap="flat" cmpd="sng" algn="ctr">
          <a:solidFill>
            <a:schemeClr val="accent2">
              <a:hueOff val="-685737"/>
              <a:satOff val="-7902"/>
              <a:lumOff val="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20163-AF35-449B-A21D-79863F152B9A}">
      <dsp:nvSpPr>
        <dsp:cNvPr id="0" name=""/>
        <dsp:cNvSpPr/>
      </dsp:nvSpPr>
      <dsp:spPr>
        <a:xfrm>
          <a:off x="0" y="4236054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900" kern="1200" dirty="0">
              <a:latin typeface="Arial" panose="020B0604020202020204" pitchFamily="34" charset="0"/>
              <a:cs typeface="Arial" panose="020B0604020202020204" pitchFamily="34" charset="0"/>
            </a:rPr>
            <a:t>10. Evaluarea rezultatelor</a:t>
          </a: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236054"/>
        <a:ext cx="6797675" cy="470366"/>
      </dsp:txXfrm>
    </dsp:sp>
    <dsp:sp modelId="{6B6CA594-24AA-4A3C-AC2F-926A05A73DFA}">
      <dsp:nvSpPr>
        <dsp:cNvPr id="0" name=""/>
        <dsp:cNvSpPr/>
      </dsp:nvSpPr>
      <dsp:spPr>
        <a:xfrm>
          <a:off x="0" y="4706420"/>
          <a:ext cx="6797675" cy="0"/>
        </a:xfrm>
        <a:prstGeom prst="line">
          <a:avLst/>
        </a:prstGeom>
        <a:solidFill>
          <a:schemeClr val="accent2">
            <a:hueOff val="-761930"/>
            <a:satOff val="-8780"/>
            <a:lumOff val="1963"/>
            <a:alphaOff val="0"/>
          </a:schemeClr>
        </a:solidFill>
        <a:ln w="15875" cap="flat" cmpd="sng" algn="ctr">
          <a:solidFill>
            <a:schemeClr val="accent2">
              <a:hueOff val="-761930"/>
              <a:satOff val="-8780"/>
              <a:lumOff val="19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B955D-64FE-4076-ACCE-767D5C3D9868}">
      <dsp:nvSpPr>
        <dsp:cNvPr id="0" name=""/>
        <dsp:cNvSpPr/>
      </dsp:nvSpPr>
      <dsp:spPr>
        <a:xfrm>
          <a:off x="0" y="4706420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900" kern="1200">
              <a:latin typeface="Arial" panose="020B0604020202020204" pitchFamily="34" charset="0"/>
              <a:cs typeface="Arial" panose="020B0604020202020204" pitchFamily="34" charset="0"/>
            </a:rPr>
            <a:t>11. Concluzii</a:t>
          </a:r>
          <a:endParaRPr lang="en-US" sz="1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4706420"/>
        <a:ext cx="6797675" cy="470366"/>
      </dsp:txXfrm>
    </dsp:sp>
    <dsp:sp modelId="{59227414-F5F3-4A44-81C4-70422BAD01FD}">
      <dsp:nvSpPr>
        <dsp:cNvPr id="0" name=""/>
        <dsp:cNvSpPr/>
      </dsp:nvSpPr>
      <dsp:spPr>
        <a:xfrm>
          <a:off x="0" y="5176787"/>
          <a:ext cx="6797675" cy="0"/>
        </a:xfrm>
        <a:prstGeom prst="line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5875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A1D8D-E2BF-40E7-8896-DAD8A037F469}">
      <dsp:nvSpPr>
        <dsp:cNvPr id="0" name=""/>
        <dsp:cNvSpPr/>
      </dsp:nvSpPr>
      <dsp:spPr>
        <a:xfrm>
          <a:off x="0" y="5176787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900" kern="1200">
              <a:latin typeface="Arial" panose="020B0604020202020204" pitchFamily="34" charset="0"/>
              <a:cs typeface="Arial" panose="020B0604020202020204" pitchFamily="34" charset="0"/>
            </a:rPr>
            <a:t>12. Dezvoltări ulterioare</a:t>
          </a:r>
          <a:endParaRPr lang="en-US" sz="19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5176787"/>
        <a:ext cx="6797675" cy="470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EA14F-C4BE-4E49-A863-F673FD6433F5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/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207CB-2E04-473C-AFB9-82AA6CBED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01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9A505-1DE8-4F66-B1B1-DB09D08E6C89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65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2834-3BED-481A-B1EF-43249EC754F0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8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D17A-503D-4A83-831A-7855143ED7CF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7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0874-151B-434E-94CA-15E02865BC3D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7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B6A17-3C9D-41BB-86FC-E5655EE39846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0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17C19-5EEA-484B-886F-E6731ED9DC94}" type="datetime1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3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53B60-CEC8-4FF4-A138-3B7D10934323}" type="datetime1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0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37114-2ADC-4F40-96E1-BD911080F1C7}" type="datetime1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4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6332D-7449-494B-92A7-0375F472417C}" type="datetime1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Nițu Nastasia - Elena, UPT, ETCTI, an IV, EA2, sgr. 2.3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3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05C414-4750-477C-9D05-DBC1B1B287E9}" type="datetime1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Nițu Nastasia - Elena, UPT, ETCTI, an IV, EA2, sgr. 2.3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2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0051A-6CE2-44A5-87E2-DBE156332E37}" type="datetime1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7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8233B1D-2555-41E9-9769-6256B7ACDC86}" type="datetime1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71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svg"/><Relationship Id="rId7" Type="http://schemas.openxmlformats.org/officeDocument/2006/relationships/image" Target="../media/image42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6" Type="http://schemas.openxmlformats.org/officeDocument/2006/relationships/image" Target="../media/image2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9EE3C75-784E-4333-7B8D-2E1AC9D1F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0" marR="0" indent="540385" algn="ctr">
              <a:lnSpc>
                <a:spcPct val="115000"/>
              </a:lnSpc>
              <a:spcBef>
                <a:spcPts val="10000"/>
              </a:spcBef>
              <a:spcAft>
                <a:spcPts val="0"/>
              </a:spcAft>
              <a:tabLst>
                <a:tab pos="6840855" algn="l"/>
              </a:tabLst>
            </a:pPr>
            <a:r>
              <a:rPr lang="ro-RO" sz="4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 VIDEO PENTRU DETECȚIA URMĂRITORILOR DIN TRAFIC</a:t>
            </a:r>
            <a:endParaRPr lang="en-US" sz="4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C1D1292-51CC-F377-F6C6-96C4FB313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400" y="4740101"/>
            <a:ext cx="10932160" cy="1143000"/>
          </a:xfrm>
        </p:spPr>
        <p:txBody>
          <a:bodyPr>
            <a:normAutofit/>
          </a:bodyPr>
          <a:lstStyle/>
          <a:p>
            <a:pPr marL="0" marR="0" indent="540385" algn="just">
              <a:lnSpc>
                <a:spcPct val="115000"/>
              </a:lnSpc>
              <a:spcBef>
                <a:spcPts val="23200"/>
              </a:spcBef>
              <a:spcAft>
                <a:spcPts val="0"/>
              </a:spcAft>
            </a:pPr>
            <a:r>
              <a:rPr lang="ro-RO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Candidat: Nastasia-Elena, Nițu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540385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o-RO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Coordonator științific: Asist. SL </a:t>
            </a:r>
            <a:r>
              <a:rPr lang="ro-RO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dr.ing</a:t>
            </a:r>
            <a:r>
              <a:rPr lang="ro-RO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ec. Valentin-Adrian, Niță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2C52C7B0-4B12-0614-0493-987903B54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96" y="65074"/>
            <a:ext cx="1974368" cy="889505"/>
          </a:xfrm>
          <a:prstGeom prst="rect">
            <a:avLst/>
          </a:prstGeom>
        </p:spPr>
      </p:pic>
      <p:pic>
        <p:nvPicPr>
          <p:cNvPr id="7" name="Imagine 6" descr="O imagine care conține săgeată&#10;&#10;Descriere generată automat">
            <a:extLst>
              <a:ext uri="{FF2B5EF4-FFF2-40B4-BE49-F238E27FC236}">
                <a16:creationId xmlns:a16="http://schemas.microsoft.com/office/drawing/2014/main" id="{38A8BB12-65CC-9B78-A7B9-EBD5CD345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6" y="65074"/>
            <a:ext cx="1529722" cy="889505"/>
          </a:xfrm>
          <a:prstGeom prst="rect">
            <a:avLst/>
          </a:prstGeom>
        </p:spPr>
      </p:pic>
      <p:pic>
        <p:nvPicPr>
          <p:cNvPr id="6" name="Grafic 5" descr="Security camera outline">
            <a:extLst>
              <a:ext uri="{FF2B5EF4-FFF2-40B4-BE49-F238E27FC236}">
                <a16:creationId xmlns:a16="http://schemas.microsoft.com/office/drawing/2014/main" id="{B1B3C36C-9402-25EE-1B43-CE17542A5E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638800" y="-451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9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9">
            <a:extLst>
              <a:ext uri="{FF2B5EF4-FFF2-40B4-BE49-F238E27FC236}">
                <a16:creationId xmlns:a16="http://schemas.microsoft.com/office/drawing/2014/main" id="{7F8D46EC-ADD2-42A7-A5CB-CE8CFE8E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01E212D1-0455-4271-8586-76DF50F6B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536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A86E38F0-7792-87DD-2837-9E33B9C4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690" y="701187"/>
            <a:ext cx="5977937" cy="833930"/>
          </a:xfrm>
        </p:spPr>
        <p:txBody>
          <a:bodyPr>
            <a:normAutofit/>
          </a:bodyPr>
          <a:lstStyle/>
          <a:p>
            <a:r>
              <a:rPr lang="ro-RO" sz="4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Tehnologii utilizate</a:t>
            </a:r>
            <a:endParaRPr lang="en-US" sz="4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51B1709-0A40-C993-895B-1883874A2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333" y="2236304"/>
            <a:ext cx="5977938" cy="3652667"/>
          </a:xfrm>
        </p:spPr>
        <p:txBody>
          <a:bodyPr>
            <a:normAutofit/>
          </a:bodyPr>
          <a:lstStyle/>
          <a:p>
            <a:r>
              <a:rPr lang="ro-RO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Python,</a:t>
            </a:r>
          </a:p>
          <a:p>
            <a:r>
              <a:rPr lang="ro-RO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Machine Learning,</a:t>
            </a:r>
          </a:p>
          <a:p>
            <a:r>
              <a:rPr lang="ro-RO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Transfer Learning,</a:t>
            </a:r>
          </a:p>
          <a:p>
            <a:r>
              <a:rPr lang="ro-RO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Computer Vision,</a:t>
            </a:r>
          </a:p>
          <a:p>
            <a:r>
              <a:rPr lang="ro-RO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OCR</a:t>
            </a:r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2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Etc.</a:t>
            </a:r>
            <a:endParaRPr lang="ro-RO" sz="28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6F79BD-DC66-4E4D-BA63-C07DA8BA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rgbClr val="FF8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D78EDE-CA75-C41D-1148-6D893701C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23" y="3673928"/>
            <a:ext cx="4160673" cy="2450174"/>
          </a:xfrm>
          <a:prstGeom prst="rect">
            <a:avLst/>
          </a:prstGeom>
        </p:spPr>
      </p:pic>
      <p:sp>
        <p:nvSpPr>
          <p:cNvPr id="39" name="Rectangle 15">
            <a:extLst>
              <a:ext uri="{FF2B5EF4-FFF2-40B4-BE49-F238E27FC236}">
                <a16:creationId xmlns:a16="http://schemas.microsoft.com/office/drawing/2014/main" id="{10C17DCC-97C2-4023-B5FB-FDEF5A37A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rgbClr val="FF8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Diagram&#10;&#10;Description automatically generated">
            <a:extLst>
              <a:ext uri="{FF2B5EF4-FFF2-40B4-BE49-F238E27FC236}">
                <a16:creationId xmlns:a16="http://schemas.microsoft.com/office/drawing/2014/main" id="{1017DAB6-D66A-9149-E0A5-69B46A787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123" y="87283"/>
            <a:ext cx="4418114" cy="26398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7509D5-0A4D-4825-A300-3635F665A110}"/>
              </a:ext>
            </a:extLst>
          </p:cNvPr>
          <p:cNvSpPr txBox="1"/>
          <p:nvPr/>
        </p:nvSpPr>
        <p:spPr>
          <a:xfrm>
            <a:off x="7760144" y="3027664"/>
            <a:ext cx="443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Figura</a:t>
            </a:r>
            <a:r>
              <a:rPr lang="en-US" dirty="0"/>
              <a:t> 4 – </a:t>
            </a:r>
            <a:r>
              <a:rPr lang="en-US" dirty="0" err="1"/>
              <a:t>Procesul</a:t>
            </a:r>
            <a:r>
              <a:rPr lang="en-US" dirty="0"/>
              <a:t> general Machine Learning</a:t>
            </a:r>
            <a:endParaRPr lang="de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8FC92-21AA-44D7-9E29-3EC63C9C2150}"/>
              </a:ext>
            </a:extLst>
          </p:cNvPr>
          <p:cNvSpPr txBox="1"/>
          <p:nvPr/>
        </p:nvSpPr>
        <p:spPr>
          <a:xfrm>
            <a:off x="8293616" y="6316745"/>
            <a:ext cx="315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Figura</a:t>
            </a:r>
            <a:r>
              <a:rPr lang="en-US" dirty="0"/>
              <a:t> 5 – </a:t>
            </a:r>
            <a:r>
              <a:rPr lang="en-US" dirty="0" err="1"/>
              <a:t>Procesul</a:t>
            </a:r>
            <a:r>
              <a:rPr lang="en-US" dirty="0"/>
              <a:t> general OCR</a:t>
            </a:r>
            <a:endParaRPr lang="de-DE" dirty="0"/>
          </a:p>
        </p:txBody>
      </p:sp>
      <p:sp>
        <p:nvSpPr>
          <p:cNvPr id="7" name="Substituent subsol 6">
            <a:extLst>
              <a:ext uri="{FF2B5EF4-FFF2-40B4-BE49-F238E27FC236}">
                <a16:creationId xmlns:a16="http://schemas.microsoft.com/office/drawing/2014/main" id="{1CA66A1C-B981-7712-AE37-6F869E37F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7A614F91-0A0A-F051-3CFD-910BC8EC5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94F7D26F-801B-8A07-1F16-6ADF00D5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874" y="4711473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Detalii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implementare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60F4BD-818F-F7D7-1F89-8D40B489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769" y="717823"/>
            <a:ext cx="4542198" cy="306598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4B5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2" descr="A car with its lights on&#10;&#10;Description automatically generated with low confidence">
            <a:extLst>
              <a:ext uri="{FF2B5EF4-FFF2-40B4-BE49-F238E27FC236}">
                <a16:creationId xmlns:a16="http://schemas.microsoft.com/office/drawing/2014/main" id="{8083D027-DA1C-9022-FEAB-5D46F811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33" y="649690"/>
            <a:ext cx="4542198" cy="313411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659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B5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393BA-2564-4B20-A189-30C74055BBEE}"/>
              </a:ext>
            </a:extLst>
          </p:cNvPr>
          <p:cNvSpPr txBox="1"/>
          <p:nvPr/>
        </p:nvSpPr>
        <p:spPr>
          <a:xfrm>
            <a:off x="7717604" y="3995928"/>
            <a:ext cx="298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Figura</a:t>
            </a:r>
            <a:r>
              <a:rPr lang="en-US" dirty="0"/>
              <a:t> </a:t>
            </a:r>
            <a:r>
              <a:rPr lang="ro-RO" dirty="0"/>
              <a:t>7</a:t>
            </a:r>
            <a:r>
              <a:rPr lang="en-US" dirty="0"/>
              <a:t> –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procesat</a:t>
            </a:r>
            <a:r>
              <a:rPr lang="ro-RO" dirty="0"/>
              <a:t>ă</a:t>
            </a:r>
            <a:endParaRPr lang="de-D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5B29E0-1DB9-4781-A037-26B4F6FE36B7}"/>
              </a:ext>
            </a:extLst>
          </p:cNvPr>
          <p:cNvSpPr txBox="1"/>
          <p:nvPr/>
        </p:nvSpPr>
        <p:spPr>
          <a:xfrm>
            <a:off x="1153694" y="3910507"/>
            <a:ext cx="3916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Figura</a:t>
            </a:r>
            <a:r>
              <a:rPr lang="en-US" dirty="0"/>
              <a:t> </a:t>
            </a:r>
            <a:r>
              <a:rPr lang="ro-RO" dirty="0"/>
              <a:t>6</a:t>
            </a:r>
            <a:r>
              <a:rPr lang="en-US" dirty="0"/>
              <a:t> –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ro-RO" dirty="0"/>
              <a:t>originală, cu rezoluția îmbunătățită</a:t>
            </a:r>
            <a:endParaRPr lang="de-DE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1F339DC5-DF4D-F8A1-088C-34523385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60AE1B21-AC9E-6365-8B82-3E970BA5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90" descr="Diagram, schematic&#10;&#10;Description automatically generated">
            <a:extLst>
              <a:ext uri="{FF2B5EF4-FFF2-40B4-BE49-F238E27FC236}">
                <a16:creationId xmlns:a16="http://schemas.microsoft.com/office/drawing/2014/main" id="{933DD3F5-F6E0-6056-0F8E-52D479101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7"/>
          <a:stretch/>
        </p:blipFill>
        <p:spPr bwMode="auto">
          <a:xfrm>
            <a:off x="643467" y="1060353"/>
            <a:ext cx="4309533" cy="343387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9" descr="Diagram&#10;&#10;Description automatically generated">
            <a:extLst>
              <a:ext uri="{FF2B5EF4-FFF2-40B4-BE49-F238E27FC236}">
                <a16:creationId xmlns:a16="http://schemas.microsoft.com/office/drawing/2014/main" id="{C423D67A-D8DB-66E8-D876-202306F92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4"/>
          <a:stretch/>
        </p:blipFill>
        <p:spPr bwMode="auto">
          <a:xfrm>
            <a:off x="6256867" y="1971653"/>
            <a:ext cx="5291666" cy="226583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01072-7229-4375-B9AA-BDBCC27EA1A4}"/>
              </a:ext>
            </a:extLst>
          </p:cNvPr>
          <p:cNvSpPr txBox="1"/>
          <p:nvPr/>
        </p:nvSpPr>
        <p:spPr>
          <a:xfrm>
            <a:off x="1181100" y="4984997"/>
            <a:ext cx="3057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dirty="0"/>
              <a:t>Figura 8 – Structura unui număr de înmatriculare din România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CE435-1FF5-4C71-991A-51FB8624B65B}"/>
              </a:ext>
            </a:extLst>
          </p:cNvPr>
          <p:cNvSpPr txBox="1"/>
          <p:nvPr/>
        </p:nvSpPr>
        <p:spPr>
          <a:xfrm>
            <a:off x="7605713" y="4984997"/>
            <a:ext cx="3057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/>
              <a:t>Figura 9 – Geometria unui număr de înmatriculare din România</a:t>
            </a:r>
            <a:endParaRPr lang="de-DE" dirty="0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8307EB55-A60A-D3A1-A028-DD2BB3CD5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D8527090-F1B1-CC49-7CA9-E7182FA3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0" descr="Table&#10;&#10;Description automatically generated">
            <a:extLst>
              <a:ext uri="{FF2B5EF4-FFF2-40B4-BE49-F238E27FC236}">
                <a16:creationId xmlns:a16="http://schemas.microsoft.com/office/drawing/2014/main" id="{4AB8B010-08C8-69FE-A429-F586DD8E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866" y="386291"/>
            <a:ext cx="7659333" cy="2585023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83E13A7-4BDB-0134-376E-E95F7B540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228" y="3450737"/>
            <a:ext cx="7766398" cy="227167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935F2-428B-469B-A9AB-24AE866C48FA}"/>
              </a:ext>
            </a:extLst>
          </p:cNvPr>
          <p:cNvSpPr txBox="1"/>
          <p:nvPr/>
        </p:nvSpPr>
        <p:spPr>
          <a:xfrm>
            <a:off x="3938227" y="3026359"/>
            <a:ext cx="43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Figura 10 – Rezultate preliminare, fișier CSV 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59ACFB-5242-49F9-9492-A3B8F5A26C81}"/>
              </a:ext>
            </a:extLst>
          </p:cNvPr>
          <p:cNvSpPr txBox="1"/>
          <p:nvPr/>
        </p:nvSpPr>
        <p:spPr>
          <a:xfrm>
            <a:off x="3938226" y="5766585"/>
            <a:ext cx="348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Figura 11 – Detecții, fișiere imagine</a:t>
            </a:r>
            <a:endParaRPr lang="de-DE" dirty="0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29784C17-DDD0-7169-3A0D-C8E5456B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A384B270-7F8A-069B-78EC-D050FD4E1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0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ECAB7AD2-E55F-D354-FF56-37474441B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814321"/>
              </p:ext>
            </p:extLst>
          </p:nvPr>
        </p:nvGraphicFramePr>
        <p:xfrm>
          <a:off x="273635" y="313055"/>
          <a:ext cx="5993815" cy="5658480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367951">
                  <a:extLst>
                    <a:ext uri="{9D8B030D-6E8A-4147-A177-3AD203B41FA5}">
                      <a16:colId xmlns:a16="http://schemas.microsoft.com/office/drawing/2014/main" val="3401560456"/>
                    </a:ext>
                  </a:extLst>
                </a:gridCol>
                <a:gridCol w="1159962">
                  <a:extLst>
                    <a:ext uri="{9D8B030D-6E8A-4147-A177-3AD203B41FA5}">
                      <a16:colId xmlns:a16="http://schemas.microsoft.com/office/drawing/2014/main" val="1104210206"/>
                    </a:ext>
                  </a:extLst>
                </a:gridCol>
                <a:gridCol w="2589085">
                  <a:extLst>
                    <a:ext uri="{9D8B030D-6E8A-4147-A177-3AD203B41FA5}">
                      <a16:colId xmlns:a16="http://schemas.microsoft.com/office/drawing/2014/main" val="3448255996"/>
                    </a:ext>
                  </a:extLst>
                </a:gridCol>
                <a:gridCol w="876817">
                  <a:extLst>
                    <a:ext uri="{9D8B030D-6E8A-4147-A177-3AD203B41FA5}">
                      <a16:colId xmlns:a16="http://schemas.microsoft.com/office/drawing/2014/main" val="757179288"/>
                    </a:ext>
                  </a:extLst>
                </a:gridCol>
              </a:tblGrid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19-54-25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19-54-25_a46d578c-f0b9-11ec-8b41-28dfeb6a105c.jpg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['unreadable']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358956726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19-54-28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19-54-28_a5ad93e5-f0b9-11ec-8dc7-28dfeb6a105c.jpg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['SV 13CBC']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3907222116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19-54-30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19-54-30_a6eccb99-f0b9-11ec-a26f-28dfeb6a105c.jpg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['SV 13CBC']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339257575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19-54-32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19-54-32_a82ea580-f0b9-11ec-b305-28dfeb6a105c.jpg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['SV 13CBC']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3285756015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19-54-34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19-54-34_a96b93ce-f0b9-11ec-bc40-28dfeb6a105c.jpg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['SV 13CBC']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3543475941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19-54-36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19-54-36_aab6fa8d-f0b9-11ec-ac19-28dfeb6a105c.jpg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['SV 13CBC}']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3469178187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19-54-38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19-54-38_abf85db3-f0b9-11ec-bb3d-28dfeb6a105c.jpg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['SV 13CBC']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153869677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19-54-44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19-54-44_afa90900-f0b9-11ec-ac9e-28dfeb6a105c.jpg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['FV 13CBC']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003415463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19-54-46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19-54-46_b0e8e227-f0b9-11ec-a00f-28dfeb6a105c.jpg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['SV 13CBC']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2476988639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19-54-49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19-54-49_b22e4f53-f0b9-11ec-9f8a-28dfeb6a105c.jpg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['FSV 13CBC']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952168408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19-54-51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19-54-51_b373bda3-f0b9-11ec-954d-28dfeb6a105c.jpg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['unreadable']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210101881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19-54-53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19-54-53_b4b7f18f-f0b9-11ec-a584-28dfeb6a105c.jpg</a:t>
                      </a:r>
                      <a:endParaRPr lang="en-US" sz="1200" dirty="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['unreadable']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809036522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19-54-55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19-54-55_b5f4fb26-f0b9-11ec-8c82-28dfeb6a105c.jpg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['SV 13CBC']</a:t>
                      </a:r>
                      <a:endParaRPr lang="en-US" sz="1200" dirty="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4062360899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19-54-57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19-54-57_b730e730-f0b9-11ec-921e-28dfeb6a105c.jpg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['SV 13CBC']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902612734"/>
                  </a:ext>
                </a:extLst>
              </a:tr>
              <a:tr h="37723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19-54-59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19-54-59_b872a218-f0b9-11ec-a9f0-28dfeb6a105c.jpg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['SV 13CBC']</a:t>
                      </a:r>
                      <a:endParaRPr lang="en-US" sz="1200" dirty="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3605735939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3250FD7D-0A1A-AF28-103E-98DFED63D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539625"/>
              </p:ext>
            </p:extLst>
          </p:nvPr>
        </p:nvGraphicFramePr>
        <p:xfrm>
          <a:off x="6267450" y="1690146"/>
          <a:ext cx="5839779" cy="373190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068982">
                  <a:extLst>
                    <a:ext uri="{9D8B030D-6E8A-4147-A177-3AD203B41FA5}">
                      <a16:colId xmlns:a16="http://schemas.microsoft.com/office/drawing/2014/main" val="1380107793"/>
                    </a:ext>
                  </a:extLst>
                </a:gridCol>
                <a:gridCol w="757125">
                  <a:extLst>
                    <a:ext uri="{9D8B030D-6E8A-4147-A177-3AD203B41FA5}">
                      <a16:colId xmlns:a16="http://schemas.microsoft.com/office/drawing/2014/main" val="984121325"/>
                    </a:ext>
                  </a:extLst>
                </a:gridCol>
                <a:gridCol w="2555865">
                  <a:extLst>
                    <a:ext uri="{9D8B030D-6E8A-4147-A177-3AD203B41FA5}">
                      <a16:colId xmlns:a16="http://schemas.microsoft.com/office/drawing/2014/main" val="431064445"/>
                    </a:ext>
                  </a:extLst>
                </a:gridCol>
                <a:gridCol w="1457807">
                  <a:extLst>
                    <a:ext uri="{9D8B030D-6E8A-4147-A177-3AD203B41FA5}">
                      <a16:colId xmlns:a16="http://schemas.microsoft.com/office/drawing/2014/main" val="1472271320"/>
                    </a:ext>
                  </a:extLst>
                </a:gridCol>
              </a:tblGrid>
              <a:tr h="355917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100">
                          <a:effectLst/>
                        </a:rPr>
                        <a:t>19-54-28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100" dirty="0">
                          <a:effectLst/>
                        </a:rPr>
                        <a:t>19-54-28_a5ad93e5-f0b9-11ec-8dc7-28dfeb6a105c.jpg</a:t>
                      </a:r>
                      <a:endParaRPr lang="en-US" sz="1200" dirty="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100" dirty="0">
                          <a:effectLst/>
                        </a:rPr>
                        <a:t>['SV13CBC']</a:t>
                      </a:r>
                      <a:endParaRPr lang="en-US" sz="1200" dirty="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03792225"/>
                  </a:ext>
                </a:extLst>
              </a:tr>
            </a:tbl>
          </a:graphicData>
        </a:graphic>
      </p:graphicFrame>
      <p:pic>
        <p:nvPicPr>
          <p:cNvPr id="9" name="Imagine 8">
            <a:extLst>
              <a:ext uri="{FF2B5EF4-FFF2-40B4-BE49-F238E27FC236}">
                <a16:creationId xmlns:a16="http://schemas.microsoft.com/office/drawing/2014/main" id="{121AC109-41B7-6A95-1FD3-F41FE1CD4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727" y="3790311"/>
            <a:ext cx="2676310" cy="8483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3A5D60-01FA-4B52-BA3A-B362ACDA1AAB}"/>
              </a:ext>
            </a:extLst>
          </p:cNvPr>
          <p:cNvSpPr txBox="1"/>
          <p:nvPr/>
        </p:nvSpPr>
        <p:spPr>
          <a:xfrm>
            <a:off x="273635" y="6004025"/>
            <a:ext cx="60160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Tabel 1 – Input-urile funcției redundancyFunction pentru rezultatul din Tabelul 2</a:t>
            </a:r>
            <a:endParaRPr lang="de-DE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519C7-D21D-4C57-8229-6124EAB644A2}"/>
              </a:ext>
            </a:extLst>
          </p:cNvPr>
          <p:cNvSpPr txBox="1"/>
          <p:nvPr/>
        </p:nvSpPr>
        <p:spPr>
          <a:xfrm>
            <a:off x="6718266" y="2788324"/>
            <a:ext cx="5817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Tabel 2 – Exemplu de rezultat al funcției redundancyFunction</a:t>
            </a:r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550F0-34EC-49E2-9CB3-CFFCEB96B035}"/>
              </a:ext>
            </a:extLst>
          </p:cNvPr>
          <p:cNvSpPr txBox="1"/>
          <p:nvPr/>
        </p:nvSpPr>
        <p:spPr>
          <a:xfrm>
            <a:off x="7305675" y="5229225"/>
            <a:ext cx="3874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Figura 12 – Fișierul imagine menționat în Tabelul 2</a:t>
            </a:r>
            <a:endParaRPr lang="de-DE" sz="1200" b="1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6DCE6879-D8E8-9707-1205-5878554B4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7A69D4BE-CA00-A63F-CE8F-F05DCBA8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8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ine 8">
            <a:extLst>
              <a:ext uri="{FF2B5EF4-FFF2-40B4-BE49-F238E27FC236}">
                <a16:creationId xmlns:a16="http://schemas.microsoft.com/office/drawing/2014/main" id="{C802307A-49FC-08F9-AF9A-26675F03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718" y="3581392"/>
            <a:ext cx="3930682" cy="1992638"/>
          </a:xfrm>
          <a:prstGeom prst="rect">
            <a:avLst/>
          </a:prstGeom>
        </p:spPr>
      </p:pic>
      <p:pic>
        <p:nvPicPr>
          <p:cNvPr id="10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4925C22A-7154-47C4-8C1E-84DB5307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5" y="924773"/>
            <a:ext cx="5726430" cy="2051050"/>
          </a:xfrm>
          <a:prstGeom prst="rect">
            <a:avLst/>
          </a:prstGeom>
        </p:spPr>
      </p:pic>
      <p:pic>
        <p:nvPicPr>
          <p:cNvPr id="11" name="Imagine 10" descr="O imagine care conține text&#10;&#10;Descriere generată automat">
            <a:extLst>
              <a:ext uri="{FF2B5EF4-FFF2-40B4-BE49-F238E27FC236}">
                <a16:creationId xmlns:a16="http://schemas.microsoft.com/office/drawing/2014/main" id="{7D1A70C2-0866-F9E7-F03A-057887AAA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05" y="1060729"/>
            <a:ext cx="6227995" cy="1779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6EFF69-B6F2-4BB0-B216-4148FBC1006D}"/>
              </a:ext>
            </a:extLst>
          </p:cNvPr>
          <p:cNvSpPr txBox="1"/>
          <p:nvPr/>
        </p:nvSpPr>
        <p:spPr>
          <a:xfrm>
            <a:off x="3841718" y="589804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Figura 15 - Atenționare urmăritor în cadrul programului</a:t>
            </a:r>
            <a:endParaRPr lang="de-DE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6AB57E-4196-4307-9879-5119184BCF1C}"/>
              </a:ext>
            </a:extLst>
          </p:cNvPr>
          <p:cNvSpPr txBox="1"/>
          <p:nvPr/>
        </p:nvSpPr>
        <p:spPr>
          <a:xfrm>
            <a:off x="7353300" y="2790279"/>
            <a:ext cx="37464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Figura 14 - Exemplu de atenționare urmăritor via email, mașină detectată anterior și care urmărește utilizatorul în momentul actual</a:t>
            </a:r>
            <a:endParaRPr lang="de-DE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86AE0F-46C3-4383-B1E2-5040A669574A}"/>
              </a:ext>
            </a:extLst>
          </p:cNvPr>
          <p:cNvSpPr txBox="1"/>
          <p:nvPr/>
        </p:nvSpPr>
        <p:spPr>
          <a:xfrm>
            <a:off x="1092232" y="2926236"/>
            <a:ext cx="29877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o-RO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Figura 13 - Exemplu de atenționare urmăritor via mail, mașină detectată anterior</a:t>
            </a:r>
            <a:endParaRPr lang="de-DE" sz="1200" b="1" dirty="0"/>
          </a:p>
        </p:txBody>
      </p:sp>
      <p:sp>
        <p:nvSpPr>
          <p:cNvPr id="2" name="Substituent subsol 1">
            <a:extLst>
              <a:ext uri="{FF2B5EF4-FFF2-40B4-BE49-F238E27FC236}">
                <a16:creationId xmlns:a16="http://schemas.microsoft.com/office/drawing/2014/main" id="{8D849BB3-C960-7E06-DD3A-E3B12B8EB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EC2B121B-5F98-95AB-4A9D-1C3C0B86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ine 5" descr="O imagine care conține text&#10;&#10;Descriere generată automat">
            <a:extLst>
              <a:ext uri="{FF2B5EF4-FFF2-40B4-BE49-F238E27FC236}">
                <a16:creationId xmlns:a16="http://schemas.microsoft.com/office/drawing/2014/main" id="{F91D5EA3-287E-8EF8-DFE3-DC7BDEDCF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319573"/>
            <a:ext cx="10337292" cy="42124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7C83F2-CDEF-48D0-9717-1F0D26460755}"/>
              </a:ext>
            </a:extLst>
          </p:cNvPr>
          <p:cNvSpPr txBox="1"/>
          <p:nvPr/>
        </p:nvSpPr>
        <p:spPr>
          <a:xfrm flipH="1">
            <a:off x="4122419" y="5689974"/>
            <a:ext cx="6288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Figura 16 - Detecții aplicație web</a:t>
            </a:r>
            <a:endParaRPr lang="de-DE" b="1" dirty="0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9368521F-825E-C7AD-A527-241239B7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853B562E-82B6-D7AB-723F-9CCD4766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00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CC626D7-0D9F-CF5F-D6A4-AB3C2DFD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024" y="202529"/>
            <a:ext cx="10058400" cy="732998"/>
          </a:xfrm>
        </p:spPr>
        <p:txBody>
          <a:bodyPr/>
          <a:lstStyle/>
          <a:p>
            <a:r>
              <a:rPr lang="ro-RO" dirty="0"/>
              <a:t>10. Evaluarea rezultatelor</a:t>
            </a:r>
            <a:endParaRPr lang="en-US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F6EF6C4F-A893-2D5A-78C1-61435D4A1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156310"/>
              </p:ext>
            </p:extLst>
          </p:nvPr>
        </p:nvGraphicFramePr>
        <p:xfrm>
          <a:off x="653115" y="1094924"/>
          <a:ext cx="3947460" cy="45664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84831">
                  <a:extLst>
                    <a:ext uri="{9D8B030D-6E8A-4147-A177-3AD203B41FA5}">
                      <a16:colId xmlns:a16="http://schemas.microsoft.com/office/drawing/2014/main" val="1595738910"/>
                    </a:ext>
                  </a:extLst>
                </a:gridCol>
                <a:gridCol w="662629">
                  <a:extLst>
                    <a:ext uri="{9D8B030D-6E8A-4147-A177-3AD203B41FA5}">
                      <a16:colId xmlns:a16="http://schemas.microsoft.com/office/drawing/2014/main" val="3820835251"/>
                    </a:ext>
                  </a:extLst>
                </a:gridCol>
              </a:tblGrid>
              <a:tr h="15656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10000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923064035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DetectionBoxes_Precision</a:t>
                      </a:r>
                      <a:r>
                        <a:rPr lang="ro-RO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  <a:r>
                        <a:rPr lang="ro-RO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0.53269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4217095469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DetectionBoxes_Precision/mAP@.50IOU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0.90099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3662101108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DetectionBoxes_Precision/mAP@.75IOU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0.534653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3534952566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DetectionBoxes_Precision/mAP (small)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0.133663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1920744440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DetectionBoxes_Precision/mAP (medium)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0.659736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1317852927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DetectionBoxes_Precision/mAP (large)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0.751485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2078530653"/>
                  </a:ext>
                </a:extLst>
              </a:tr>
              <a:tr h="15656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DetectionBoxes_Recall/AR@1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2846132902"/>
                  </a:ext>
                </a:extLst>
              </a:tr>
              <a:tr h="15656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DetectionBoxes_Recall/AR@10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1652463659"/>
                  </a:ext>
                </a:extLst>
              </a:tr>
              <a:tr h="15656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DetectionBoxes_Recall/AR@100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671210822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DetectionBoxes_Recall/AR@100 (small)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0.133333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1441810427"/>
                  </a:ext>
                </a:extLst>
              </a:tr>
              <a:tr h="15656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DetectionBoxes_Recall/AR@100 (medium)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3717530884"/>
                  </a:ext>
                </a:extLst>
              </a:tr>
              <a:tr h="15656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DetectionBoxes_Recall/AR@100 (large)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1486116572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Loss/localization_loss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0.200382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911430938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Loss/classification_loss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0.391242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327443366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Loss/regularization_loss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0.122457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2532394860"/>
                  </a:ext>
                </a:extLst>
              </a:tr>
              <a:tr h="32767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Loss/total_loss</a:t>
                      </a:r>
                      <a:endParaRPr lang="en-US" sz="1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0.714081</a:t>
                      </a:r>
                      <a:endParaRPr lang="en-US" sz="1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2959608781"/>
                  </a:ext>
                </a:extLst>
              </a:tr>
            </a:tbl>
          </a:graphicData>
        </a:graphic>
      </p:graphicFrame>
      <p:pic>
        <p:nvPicPr>
          <p:cNvPr id="13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E5D136B-6BC4-98A4-E6C5-382AFE1F3C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1413718"/>
            <a:ext cx="7515225" cy="35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1F0A4-868A-4D68-A817-98B80344E559}"/>
              </a:ext>
            </a:extLst>
          </p:cNvPr>
          <p:cNvSpPr txBox="1"/>
          <p:nvPr/>
        </p:nvSpPr>
        <p:spPr>
          <a:xfrm>
            <a:off x="6614344" y="4975393"/>
            <a:ext cx="3570609" cy="1310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54038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ro-RO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Figura 17 – Rata de învățare, Pierderea de clasificare, Pierderea de localizare, Pierderea de regularizare și Pierderea totală, în funcție de pasul de antrenare</a:t>
            </a:r>
            <a:endParaRPr lang="de-DE" sz="14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14859F-0219-4877-8756-A00C1A64A2F2}"/>
              </a:ext>
            </a:extLst>
          </p:cNvPr>
          <p:cNvSpPr txBox="1"/>
          <p:nvPr/>
        </p:nvSpPr>
        <p:spPr>
          <a:xfrm>
            <a:off x="801501" y="5729478"/>
            <a:ext cx="365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200" b="1" dirty="0">
                <a:latin typeface="Arial" panose="020B0604020202020204" pitchFamily="34" charset="0"/>
                <a:cs typeface="Arial" panose="020B0604020202020204" pitchFamily="34" charset="0"/>
              </a:rPr>
              <a:t>Tabelul 3 - </a:t>
            </a:r>
            <a:r>
              <a:rPr lang="ro-RO" sz="12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Precizia medie, recall-ul mediu și pierderile în funcție de IoU, la pasul 10000</a:t>
            </a:r>
            <a:endParaRPr lang="de-DE" sz="1200" b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endParaRPr lang="de-DE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4BA32E8-0054-7191-9D80-9BA094E80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01A08525-9C9E-C8D9-8FF8-C3D252023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9794747-FB92-4A9C-8346-E09F5B9543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556146"/>
              </p:ext>
            </p:extLst>
          </p:nvPr>
        </p:nvGraphicFramePr>
        <p:xfrm>
          <a:off x="922336" y="351059"/>
          <a:ext cx="4783137" cy="5297264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925769">
                  <a:extLst>
                    <a:ext uri="{9D8B030D-6E8A-4147-A177-3AD203B41FA5}">
                      <a16:colId xmlns:a16="http://schemas.microsoft.com/office/drawing/2014/main" val="1729065899"/>
                    </a:ext>
                  </a:extLst>
                </a:gridCol>
                <a:gridCol w="1812963">
                  <a:extLst>
                    <a:ext uri="{9D8B030D-6E8A-4147-A177-3AD203B41FA5}">
                      <a16:colId xmlns:a16="http://schemas.microsoft.com/office/drawing/2014/main" val="4024086505"/>
                    </a:ext>
                  </a:extLst>
                </a:gridCol>
                <a:gridCol w="2044405">
                  <a:extLst>
                    <a:ext uri="{9D8B030D-6E8A-4147-A177-3AD203B41FA5}">
                      <a16:colId xmlns:a16="http://schemas.microsoft.com/office/drawing/2014/main" val="614985016"/>
                    </a:ext>
                  </a:extLst>
                </a:gridCol>
              </a:tblGrid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Index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Fișier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Acuratețe</a:t>
                      </a:r>
                      <a:r>
                        <a:rPr lang="en-US" sz="1600" dirty="0">
                          <a:effectLst/>
                        </a:rPr>
                        <a:t> </a:t>
                      </a:r>
                      <a:r>
                        <a:rPr lang="en-US" sz="1600" dirty="0" err="1">
                          <a:effectLst/>
                        </a:rPr>
                        <a:t>detecție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9659968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Cars0.png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34461511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Cars1.png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91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17596884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Cars2.png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2497653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Cars3.png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2692454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Cars4.png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5740918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Cars5.png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0025769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Cars6.png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693307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Cars7.png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4895368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Cars8.png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85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0136911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Cars9.png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70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4664359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Cars10.png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4811631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Carsa.png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8147461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Carsb.png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7536351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Carsc.png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15974768"/>
                  </a:ext>
                </a:extLst>
              </a:tr>
              <a:tr h="33107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TEST4.jpg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65969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8198CA9-8DC1-4187-A3C2-F0665AC54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004393"/>
              </p:ext>
            </p:extLst>
          </p:nvPr>
        </p:nvGraphicFramePr>
        <p:xfrm>
          <a:off x="6410324" y="351063"/>
          <a:ext cx="4783136" cy="5297260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925768">
                  <a:extLst>
                    <a:ext uri="{9D8B030D-6E8A-4147-A177-3AD203B41FA5}">
                      <a16:colId xmlns:a16="http://schemas.microsoft.com/office/drawing/2014/main" val="3668570646"/>
                    </a:ext>
                  </a:extLst>
                </a:gridCol>
                <a:gridCol w="1812963">
                  <a:extLst>
                    <a:ext uri="{9D8B030D-6E8A-4147-A177-3AD203B41FA5}">
                      <a16:colId xmlns:a16="http://schemas.microsoft.com/office/drawing/2014/main" val="2556173841"/>
                    </a:ext>
                  </a:extLst>
                </a:gridCol>
                <a:gridCol w="2044405">
                  <a:extLst>
                    <a:ext uri="{9D8B030D-6E8A-4147-A177-3AD203B41FA5}">
                      <a16:colId xmlns:a16="http://schemas.microsoft.com/office/drawing/2014/main" val="1108107693"/>
                    </a:ext>
                  </a:extLst>
                </a:gridCol>
              </a:tblGrid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de-DE" sz="16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TEST9.jpg</a:t>
                      </a:r>
                      <a:endParaRPr lang="de-DE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effectLst/>
                        </a:rPr>
                        <a:t>61</a:t>
                      </a:r>
                      <a:endParaRPr lang="de-DE" sz="160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696516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TEST11.jpg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68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9062072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TEST12.jpg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76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5765536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TEST13.jpg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82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2863190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20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TEST14.jpg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84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1153680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TEST15.jpg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9568450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22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TEST16.jpg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76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6671049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23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TEST17.jpg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46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295787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24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TEST18.jpg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5925825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TEST19.jpg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72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9542266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26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TEST20.jpg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86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3812143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27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TEST21.jpg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39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2692379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28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TEST22.jpg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82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6400333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TEST23.jpg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79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8253042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TEST24.jpg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85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7417701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TEST25.jpg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61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2546125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TEST26.jpg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57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3298691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TEST27.jpg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8467001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TEST28.jpg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86</a:t>
                      </a:r>
                      <a:endParaRPr lang="de-DE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7885767"/>
                  </a:ext>
                </a:extLst>
              </a:tr>
              <a:tr h="264863">
                <a:tc>
                  <a:txBody>
                    <a:bodyPr/>
                    <a:lstStyle/>
                    <a:p>
                      <a:endParaRPr lang="de-DE" sz="1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de-DE" sz="110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68.17647059</a:t>
                      </a:r>
                      <a:endParaRPr lang="de-DE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1462506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587584-E7A0-4B58-8741-B8C802F054D8}"/>
              </a:ext>
            </a:extLst>
          </p:cNvPr>
          <p:cNvCxnSpPr/>
          <p:nvPr/>
        </p:nvCxnSpPr>
        <p:spPr>
          <a:xfrm>
            <a:off x="5705474" y="1724025"/>
            <a:ext cx="70484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D7BB0F-3E98-4B85-88B3-2CD70E9293CE}"/>
              </a:ext>
            </a:extLst>
          </p:cNvPr>
          <p:cNvSpPr txBox="1"/>
          <p:nvPr/>
        </p:nvSpPr>
        <p:spPr>
          <a:xfrm>
            <a:off x="3235631" y="5724525"/>
            <a:ext cx="6349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b="1" dirty="0">
                <a:latin typeface="Arial" panose="020B0604020202020204" pitchFamily="34" charset="0"/>
                <a:cs typeface="Arial" panose="020B0604020202020204" pitchFamily="34" charset="0"/>
              </a:rPr>
              <a:t>Tabelele 4a) și 4b) - </a:t>
            </a:r>
            <a:r>
              <a:rPr lang="ro-RO" sz="16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Acuratețea detecțiilor plăcuțelor de înmatriculare realizate pe setul de date de testare</a:t>
            </a:r>
            <a:endParaRPr lang="de-DE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ubstituent subsol 1">
            <a:extLst>
              <a:ext uri="{FF2B5EF4-FFF2-40B4-BE49-F238E27FC236}">
                <a16:creationId xmlns:a16="http://schemas.microsoft.com/office/drawing/2014/main" id="{0C0D7EE6-6495-46A5-D714-5898065EE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3" name="Substituent număr diapozitiv 2">
            <a:extLst>
              <a:ext uri="{FF2B5EF4-FFF2-40B4-BE49-F238E27FC236}">
                <a16:creationId xmlns:a16="http://schemas.microsoft.com/office/drawing/2014/main" id="{BA3A9BCA-1ED3-D792-7DF4-3223C940B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64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562E2A-607D-8369-7298-F308A85B4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210"/>
            <a:ext cx="10058400" cy="1009391"/>
          </a:xfrm>
        </p:spPr>
        <p:txBody>
          <a:bodyPr/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11. Concluzii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37C95B2-799E-39AA-08BC-09A886E48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62" y="1943388"/>
            <a:ext cx="5881036" cy="4023360"/>
          </a:xfrm>
        </p:spPr>
        <p:txBody>
          <a:bodyPr>
            <a:normAutofit fontScale="92500" lnSpcReduction="10000"/>
          </a:bodyPr>
          <a:lstStyle/>
          <a:p>
            <a:r>
              <a:rPr lang="ro-RO" sz="2800">
                <a:latin typeface="Arial" panose="020B0604020202020204" pitchFamily="34" charset="0"/>
                <a:cs typeface="Arial" panose="020B0604020202020204" pitchFamily="34" charset="0"/>
              </a:rPr>
              <a:t>Folosind concepte moderne ITS, am dezvoltat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un sistem care: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- detecteaz</a:t>
            </a:r>
            <a:r>
              <a:rPr lang="ro-RO" sz="2800">
                <a:latin typeface="Arial" panose="020B0604020202020204" pitchFamily="34" charset="0"/>
                <a:cs typeface="Arial" panose="020B0604020202020204" pitchFamily="34" charset="0"/>
              </a:rPr>
              <a:t>ă plăcuțe de înmatriculare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- proceseaz</a:t>
            </a:r>
            <a:r>
              <a:rPr lang="ro-RO" sz="2800">
                <a:latin typeface="Arial" panose="020B0604020202020204" pitchFamily="34" charset="0"/>
                <a:cs typeface="Arial" panose="020B0604020202020204" pitchFamily="34" charset="0"/>
              </a:rPr>
              <a:t>ă numerele de înmatriculare,</a:t>
            </a:r>
          </a:p>
          <a:p>
            <a:r>
              <a:rPr lang="ro-RO" sz="2800">
                <a:latin typeface="Arial" panose="020B0604020202020204" pitchFamily="34" charset="0"/>
                <a:cs typeface="Arial" panose="020B0604020202020204" pitchFamily="34" charset="0"/>
              </a:rPr>
              <a:t>- analizează informația procesată,</a:t>
            </a:r>
          </a:p>
          <a:p>
            <a:r>
              <a:rPr lang="ro-RO" sz="2800">
                <a:latin typeface="Arial" panose="020B0604020202020204" pitchFamily="34" charset="0"/>
                <a:cs typeface="Arial" panose="020B0604020202020204" pitchFamily="34" charset="0"/>
              </a:rPr>
              <a:t>- emite alerte via email,</a:t>
            </a:r>
          </a:p>
          <a:p>
            <a:r>
              <a:rPr lang="ro-RO" sz="2800">
                <a:latin typeface="Arial" panose="020B0604020202020204" pitchFamily="34" charset="0"/>
                <a:cs typeface="Arial" panose="020B0604020202020204" pitchFamily="34" charset="0"/>
              </a:rPr>
              <a:t>- permite vizualizarea detecțiilor într-o interfață grafică.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Email outline">
            <a:extLst>
              <a:ext uri="{FF2B5EF4-FFF2-40B4-BE49-F238E27FC236}">
                <a16:creationId xmlns:a16="http://schemas.microsoft.com/office/drawing/2014/main" id="{02894E4E-2A0E-49D0-933F-C5925AD7A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1482" y="2210983"/>
            <a:ext cx="2869707" cy="2869707"/>
          </a:xfrm>
          <a:prstGeom prst="rect">
            <a:avLst/>
          </a:prstGeom>
        </p:spPr>
      </p:pic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E23F6E91-E468-98BC-FFDF-05758792A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5979A78-09F5-0DF9-69C3-2EBFA9EC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1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1203555-D7AE-A64F-AF43-C961A73D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Cuprins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ubstituent conținut 2">
            <a:extLst>
              <a:ext uri="{FF2B5EF4-FFF2-40B4-BE49-F238E27FC236}">
                <a16:creationId xmlns:a16="http://schemas.microsoft.com/office/drawing/2014/main" id="{798515AC-615E-501E-3F0D-B045212D28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67206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E559ACE9-4283-8172-D47F-CAABECE6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F465DA31-0DEB-D8FA-535B-3D29B7B6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1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2DB94E7-8BD5-A92F-B3CD-97EA832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12. Dezvoltări ulterioare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AF588DB-38AA-374D-3F39-E53133B2B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/>
              <a:t>- Îmbunătățirea acurateței,</a:t>
            </a:r>
          </a:p>
          <a:p>
            <a:r>
              <a:rPr lang="ro-RO" dirty="0"/>
              <a:t>- Realizarea unui set de date extins,</a:t>
            </a:r>
          </a:p>
          <a:p>
            <a:r>
              <a:rPr lang="ro-RO" dirty="0"/>
              <a:t>- Actualizarea soluțiilor HW și SW,</a:t>
            </a:r>
          </a:p>
          <a:p>
            <a:r>
              <a:rPr lang="ro-RO" dirty="0"/>
              <a:t>- Dezvoltarea interfeței web,</a:t>
            </a:r>
          </a:p>
          <a:p>
            <a:r>
              <a:rPr lang="ro-RO" dirty="0"/>
              <a:t>- Analizarea zonală a detecțiilor,</a:t>
            </a:r>
          </a:p>
          <a:p>
            <a:r>
              <a:rPr lang="ro-RO" dirty="0"/>
              <a:t>- Oferirea căii către cea mai apropiată locație sigură,</a:t>
            </a:r>
          </a:p>
          <a:p>
            <a:r>
              <a:rPr lang="ro-RO" dirty="0"/>
              <a:t>- Facilitarea folosirii aplicației de către grupuri, nu indivizi,</a:t>
            </a:r>
          </a:p>
          <a:p>
            <a:r>
              <a:rPr lang="ro-RO" dirty="0"/>
              <a:t>- Trimiterea de alerte prin sms sau în aplicație,</a:t>
            </a:r>
          </a:p>
          <a:p>
            <a:r>
              <a:rPr lang="ro-RO" dirty="0"/>
              <a:t>- Așteptarea unui răspuns de la utilizatorul avertizat, </a:t>
            </a:r>
          </a:p>
          <a:p>
            <a:r>
              <a:rPr lang="ro-RO" dirty="0"/>
              <a:t>- Etc.</a:t>
            </a:r>
          </a:p>
        </p:txBody>
      </p:sp>
      <p:pic>
        <p:nvPicPr>
          <p:cNvPr id="5" name="Graphic 4" descr="Future outline">
            <a:extLst>
              <a:ext uri="{FF2B5EF4-FFF2-40B4-BE49-F238E27FC236}">
                <a16:creationId xmlns:a16="http://schemas.microsoft.com/office/drawing/2014/main" id="{E7F44040-FE55-40E5-947F-6E36BAF3C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6834" y="2161466"/>
            <a:ext cx="3218846" cy="3218846"/>
          </a:xfrm>
          <a:prstGeom prst="rect">
            <a:avLst/>
          </a:prstGeom>
        </p:spPr>
      </p:pic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1CF5A5F8-AAAA-E7D3-A42E-434AAD03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AFF9BD5-14A9-3D6F-7DB7-D76FFACDA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A24CA35B-268B-A7F9-028B-60013EA5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026" y="1207451"/>
            <a:ext cx="10359947" cy="10419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Mulțumesc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pentru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atenție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C0D1FC6-352C-4C7D-825F-C4E2F6A80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1AFC2C-CD98-4478-AB71-1A864026D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Graphic 3" descr="Smiling face outline with solid fill">
            <a:extLst>
              <a:ext uri="{FF2B5EF4-FFF2-40B4-BE49-F238E27FC236}">
                <a16:creationId xmlns:a16="http://schemas.microsoft.com/office/drawing/2014/main" id="{B86A8364-CEA8-4FCD-B219-B083E54956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01311" y="1246781"/>
            <a:ext cx="914400" cy="914400"/>
          </a:xfrm>
          <a:prstGeom prst="rect">
            <a:avLst/>
          </a:prstGeom>
        </p:spPr>
      </p:pic>
      <p:pic>
        <p:nvPicPr>
          <p:cNvPr id="6" name="Graphic 5" descr="Web design outline">
            <a:extLst>
              <a:ext uri="{FF2B5EF4-FFF2-40B4-BE49-F238E27FC236}">
                <a16:creationId xmlns:a16="http://schemas.microsoft.com/office/drawing/2014/main" id="{E1FF21F1-534C-4C81-9FC7-259B91B4B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3776" y="3692469"/>
            <a:ext cx="584447" cy="584447"/>
          </a:xfrm>
          <a:prstGeom prst="rect">
            <a:avLst/>
          </a:prstGeom>
        </p:spPr>
      </p:pic>
      <p:pic>
        <p:nvPicPr>
          <p:cNvPr id="10" name="Graphic 9" descr="Email outline">
            <a:extLst>
              <a:ext uri="{FF2B5EF4-FFF2-40B4-BE49-F238E27FC236}">
                <a16:creationId xmlns:a16="http://schemas.microsoft.com/office/drawing/2014/main" id="{E00E089A-C634-465F-A6C0-32B832AAF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34847" y="4409885"/>
            <a:ext cx="522303" cy="5223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BD7F64-E34E-421D-A8F9-2AB4E165326F}"/>
              </a:ext>
            </a:extLst>
          </p:cNvPr>
          <p:cNvSpPr txBox="1"/>
          <p:nvPr/>
        </p:nvSpPr>
        <p:spPr>
          <a:xfrm>
            <a:off x="6388223" y="3822645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https://github.com/nasteeex/Licenta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6195F6-5386-425A-8350-F4132A4F6E82}"/>
              </a:ext>
            </a:extLst>
          </p:cNvPr>
          <p:cNvSpPr txBox="1"/>
          <p:nvPr/>
        </p:nvSpPr>
        <p:spPr>
          <a:xfrm>
            <a:off x="6388223" y="449482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o-RO" dirty="0"/>
              <a:t>nastasia.nitu@student.upt.ro</a:t>
            </a:r>
            <a:endParaRPr lang="de-DE" dirty="0"/>
          </a:p>
        </p:txBody>
      </p:sp>
      <p:pic>
        <p:nvPicPr>
          <p:cNvPr id="5" name="Graphic 4" descr="Questions outline">
            <a:extLst>
              <a:ext uri="{FF2B5EF4-FFF2-40B4-BE49-F238E27FC236}">
                <a16:creationId xmlns:a16="http://schemas.microsoft.com/office/drawing/2014/main" id="{7BF4F735-DDDC-45B8-8669-598E90BE0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93353" y="3352895"/>
            <a:ext cx="2008115" cy="2008115"/>
          </a:xfrm>
          <a:prstGeom prst="rect">
            <a:avLst/>
          </a:prstGeom>
        </p:spPr>
      </p:pic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E7BA0A68-A4C8-307B-066C-EFBDEF0D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6016F42C-85CF-DA43-E685-088CAC94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54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B029120D-C881-1838-57D0-16940212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161" y="288800"/>
            <a:ext cx="6368142" cy="754052"/>
          </a:xfrm>
        </p:spPr>
        <p:txBody>
          <a:bodyPr>
            <a:normAutofit fontScale="90000"/>
          </a:bodyPr>
          <a:lstStyle/>
          <a:p>
            <a:r>
              <a:rPr lang="ro-RO" sz="5400" dirty="0">
                <a:solidFill>
                  <a:srgbClr val="3438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Context</a:t>
            </a:r>
            <a:endParaRPr lang="en-US" sz="5400" dirty="0">
              <a:solidFill>
                <a:srgbClr val="34388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0E7E07C1-EC83-39EF-8C22-1F92C161A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6" r="28663"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AA21372-8B9D-7403-9D2F-1C666B72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889" y="1193500"/>
            <a:ext cx="6368142" cy="5695298"/>
          </a:xfrm>
        </p:spPr>
        <p:txBody>
          <a:bodyPr>
            <a:normAutofit lnSpcReduction="10000"/>
          </a:bodyPr>
          <a:lstStyle/>
          <a:p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ANPR = Automatic Number Plate Recognition -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Tehnologia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utilizeaz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ă OCR pentru identificarea numerelor de înmatriculare.</a:t>
            </a:r>
          </a:p>
          <a:p>
            <a:endParaRPr lang="ro-R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Utilizări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Aplicarea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legilor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rutiere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Colectarea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taxelor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drum,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Monitorizarea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traficului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Servicii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de Securitate,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Etc.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Tehnologia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poate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dezvoltat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ă în continuare pentru România.</a:t>
            </a:r>
          </a:p>
          <a:p>
            <a:endParaRPr lang="ro-RO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Sistemul propus = Sistem video pentru detecția automată a urmăritorilor din trafic folosind Machine Learning.</a:t>
            </a:r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6A0C833B-7539-FF4E-6702-D967D1FC2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084544B7-B3C1-D234-C6F2-C3E6A139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7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963238C4-5A86-7ED6-62A3-497A8F48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11" y="479395"/>
            <a:ext cx="6750987" cy="814082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Obstacole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B2C6B69-D0C3-62C0-7931-41CA1C182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25" y="1945984"/>
            <a:ext cx="7152627" cy="46254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Diferen</a:t>
            </a:r>
            <a:r>
              <a:rPr lang="ro-RO" sz="2400" dirty="0" err="1">
                <a:latin typeface="Arial" panose="020B0604020202020204" pitchFamily="34" charset="0"/>
                <a:cs typeface="Arial" panose="020B0604020202020204" pitchFamily="34" charset="0"/>
              </a:rPr>
              <a:t>țe</a:t>
            </a:r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 între tipare diferite de plăcuțe de înmatriculare,</a:t>
            </a: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- Funcționare la viteze de deplasare ridicate,</a:t>
            </a: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- Eficiență a consumului,</a:t>
            </a: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- Portabilitate,</a:t>
            </a: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- Dimensiuni reduse,</a:t>
            </a: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- Compensare a anumitor factori contextuali,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Seturi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date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limitate</a:t>
            </a:r>
            <a:endParaRPr lang="ro-RO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- Respectare a normelor de confidențialitate a datelor.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Gauge outline">
            <a:extLst>
              <a:ext uri="{FF2B5EF4-FFF2-40B4-BE49-F238E27FC236}">
                <a16:creationId xmlns:a16="http://schemas.microsoft.com/office/drawing/2014/main" id="{3665BFCB-50A4-4327-8199-77BD342C2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81526" y="2473504"/>
            <a:ext cx="571501" cy="571501"/>
          </a:xfrm>
          <a:prstGeom prst="rect">
            <a:avLst/>
          </a:prstGeom>
        </p:spPr>
      </p:pic>
      <p:pic>
        <p:nvPicPr>
          <p:cNvPr id="7" name="Graphic 6" descr="Lights On outline">
            <a:extLst>
              <a:ext uri="{FF2B5EF4-FFF2-40B4-BE49-F238E27FC236}">
                <a16:creationId xmlns:a16="http://schemas.microsoft.com/office/drawing/2014/main" id="{E27C7B4B-90C8-4012-8753-7621A7CB6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24517" y="4491476"/>
            <a:ext cx="502764" cy="5027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C028A74-F53F-436A-A6E7-85AFFAED8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829" y="1820050"/>
            <a:ext cx="566140" cy="4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Lightning bolt outline">
            <a:extLst>
              <a:ext uri="{FF2B5EF4-FFF2-40B4-BE49-F238E27FC236}">
                <a16:creationId xmlns:a16="http://schemas.microsoft.com/office/drawing/2014/main" id="{556D6A2F-EF8A-46CF-8383-39C8A9248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05870" y="2968755"/>
            <a:ext cx="540058" cy="540058"/>
          </a:xfrm>
          <a:prstGeom prst="rect">
            <a:avLst/>
          </a:prstGeom>
        </p:spPr>
      </p:pic>
      <p:pic>
        <p:nvPicPr>
          <p:cNvPr id="11" name="Graphic 10" descr="Briefcase outline">
            <a:extLst>
              <a:ext uri="{FF2B5EF4-FFF2-40B4-BE49-F238E27FC236}">
                <a16:creationId xmlns:a16="http://schemas.microsoft.com/office/drawing/2014/main" id="{8E807396-48B9-4690-BFC3-D5B17A7718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02318" y="3461806"/>
            <a:ext cx="540058" cy="540058"/>
          </a:xfrm>
          <a:prstGeom prst="rect">
            <a:avLst/>
          </a:prstGeom>
        </p:spPr>
      </p:pic>
      <p:pic>
        <p:nvPicPr>
          <p:cNvPr id="13" name="Graphic 12" descr="Atom outline">
            <a:extLst>
              <a:ext uri="{FF2B5EF4-FFF2-40B4-BE49-F238E27FC236}">
                <a16:creationId xmlns:a16="http://schemas.microsoft.com/office/drawing/2014/main" id="{0C1EA750-BEC2-41F8-8C8A-D9BEF6D515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81526" y="3951418"/>
            <a:ext cx="614544" cy="614544"/>
          </a:xfrm>
          <a:prstGeom prst="rect">
            <a:avLst/>
          </a:prstGeom>
        </p:spPr>
      </p:pic>
      <p:pic>
        <p:nvPicPr>
          <p:cNvPr id="22" name="Graphic 21" descr="Male profile outline">
            <a:extLst>
              <a:ext uri="{FF2B5EF4-FFF2-40B4-BE49-F238E27FC236}">
                <a16:creationId xmlns:a16="http://schemas.microsoft.com/office/drawing/2014/main" id="{38558016-2530-4F18-8249-7C01CF7F1C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29770" y="5483852"/>
            <a:ext cx="497511" cy="4975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31E296-7347-4B39-A677-504481E46B2E}"/>
              </a:ext>
            </a:extLst>
          </p:cNvPr>
          <p:cNvCxnSpPr>
            <a:cxnSpLocks/>
          </p:cNvCxnSpPr>
          <p:nvPr/>
        </p:nvCxnSpPr>
        <p:spPr>
          <a:xfrm>
            <a:off x="6880194" y="2157274"/>
            <a:ext cx="1091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67ADD3-8906-45CB-9E5C-8FB65F8AE102}"/>
              </a:ext>
            </a:extLst>
          </p:cNvPr>
          <p:cNvCxnSpPr>
            <a:cxnSpLocks/>
          </p:cNvCxnSpPr>
          <p:nvPr/>
        </p:nvCxnSpPr>
        <p:spPr>
          <a:xfrm>
            <a:off x="6880194" y="2904478"/>
            <a:ext cx="1091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88A58EE-44E3-44D5-9412-09E84F543229}"/>
              </a:ext>
            </a:extLst>
          </p:cNvPr>
          <p:cNvCxnSpPr>
            <a:cxnSpLocks/>
          </p:cNvCxnSpPr>
          <p:nvPr/>
        </p:nvCxnSpPr>
        <p:spPr>
          <a:xfrm>
            <a:off x="4136994" y="3429000"/>
            <a:ext cx="3835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3BD07DB-FAA2-4181-883E-7DED1D4556D6}"/>
              </a:ext>
            </a:extLst>
          </p:cNvPr>
          <p:cNvCxnSpPr>
            <a:cxnSpLocks/>
          </p:cNvCxnSpPr>
          <p:nvPr/>
        </p:nvCxnSpPr>
        <p:spPr>
          <a:xfrm>
            <a:off x="2672179" y="3916532"/>
            <a:ext cx="5299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82C7A2-B66A-40A9-8E30-FFEDEE75B609}"/>
              </a:ext>
            </a:extLst>
          </p:cNvPr>
          <p:cNvCxnSpPr>
            <a:cxnSpLocks/>
          </p:cNvCxnSpPr>
          <p:nvPr/>
        </p:nvCxnSpPr>
        <p:spPr>
          <a:xfrm>
            <a:off x="3524435" y="4431437"/>
            <a:ext cx="44477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2DFD63-8031-49D4-B35A-77507E2C2F94}"/>
              </a:ext>
            </a:extLst>
          </p:cNvPr>
          <p:cNvCxnSpPr>
            <a:cxnSpLocks/>
          </p:cNvCxnSpPr>
          <p:nvPr/>
        </p:nvCxnSpPr>
        <p:spPr>
          <a:xfrm>
            <a:off x="6880194" y="4908889"/>
            <a:ext cx="1091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118A07-90E6-4AE3-90A7-6C46CA2CA12D}"/>
              </a:ext>
            </a:extLst>
          </p:cNvPr>
          <p:cNvCxnSpPr>
            <a:cxnSpLocks/>
          </p:cNvCxnSpPr>
          <p:nvPr/>
        </p:nvCxnSpPr>
        <p:spPr>
          <a:xfrm>
            <a:off x="6880194" y="5867585"/>
            <a:ext cx="1091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c 7" descr="Database outline">
            <a:extLst>
              <a:ext uri="{FF2B5EF4-FFF2-40B4-BE49-F238E27FC236}">
                <a16:creationId xmlns:a16="http://schemas.microsoft.com/office/drawing/2014/main" id="{1629C3EC-816F-4D02-8D56-93E00F3495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05877" y="4975767"/>
            <a:ext cx="505444" cy="505444"/>
          </a:xfrm>
          <a:prstGeom prst="rect">
            <a:avLst/>
          </a:prstGeom>
        </p:spPr>
      </p:pic>
      <p:cxnSp>
        <p:nvCxnSpPr>
          <p:cNvPr id="26" name="Straight Arrow Connector 22">
            <a:extLst>
              <a:ext uri="{FF2B5EF4-FFF2-40B4-BE49-F238E27FC236}">
                <a16:creationId xmlns:a16="http://schemas.microsoft.com/office/drawing/2014/main" id="{3B0C2BB8-0D9A-57FD-1005-194F92B9BA96}"/>
              </a:ext>
            </a:extLst>
          </p:cNvPr>
          <p:cNvCxnSpPr>
            <a:cxnSpLocks/>
          </p:cNvCxnSpPr>
          <p:nvPr/>
        </p:nvCxnSpPr>
        <p:spPr>
          <a:xfrm>
            <a:off x="3962400" y="5336312"/>
            <a:ext cx="40097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stituent subsol 11">
            <a:extLst>
              <a:ext uri="{FF2B5EF4-FFF2-40B4-BE49-F238E27FC236}">
                <a16:creationId xmlns:a16="http://schemas.microsoft.com/office/drawing/2014/main" id="{1AC05BD9-4AB0-22BF-1858-67EC8A68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19" name="Substituent număr diapozitiv 18">
            <a:extLst>
              <a:ext uri="{FF2B5EF4-FFF2-40B4-BE49-F238E27FC236}">
                <a16:creationId xmlns:a16="http://schemas.microsoft.com/office/drawing/2014/main" id="{AC676F6A-EAB7-16FD-1D6E-D6E208ECB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1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9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1CF381F-FBF7-5BD0-820D-9A6E149D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3. Analiza și specificarea cerințelor</a:t>
            </a:r>
          </a:p>
        </p:txBody>
      </p:sp>
      <p:pic>
        <p:nvPicPr>
          <p:cNvPr id="4" name="Picture 8" descr="Diagram, table&#10;&#10;Description automatically generated">
            <a:extLst>
              <a:ext uri="{FF2B5EF4-FFF2-40B4-BE49-F238E27FC236}">
                <a16:creationId xmlns:a16="http://schemas.microsoft.com/office/drawing/2014/main" id="{013521ED-37D6-23F8-61E8-2A468676F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72" y="0"/>
            <a:ext cx="6048554" cy="6125119"/>
          </a:xfrm>
          <a:prstGeom prst="rect">
            <a:avLst/>
          </a:prstGeom>
        </p:spPr>
      </p:pic>
      <p:cxnSp>
        <p:nvCxnSpPr>
          <p:cNvPr id="3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9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9E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5A56D-C591-4E99-BCB3-6432298DF7F6}"/>
              </a:ext>
            </a:extLst>
          </p:cNvPr>
          <p:cNvSpPr txBox="1"/>
          <p:nvPr/>
        </p:nvSpPr>
        <p:spPr>
          <a:xfrm>
            <a:off x="1660876" y="5931742"/>
            <a:ext cx="428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Figura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–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Analiza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S.W.O.T.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sistemului</a:t>
            </a:r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0017E5AD-DE19-1639-3F1A-94E67D5A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B41D61F0-90E4-314C-DB9E-BDF7462CA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1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644905D-0260-EE1B-C743-CC64A143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74" y="286603"/>
            <a:ext cx="7333546" cy="1450757"/>
          </a:xfrm>
        </p:spPr>
        <p:txBody>
          <a:bodyPr>
            <a:normAutofit/>
          </a:bodyPr>
          <a:lstStyle/>
          <a:p>
            <a:r>
              <a:rPr lang="ro-RO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Categoriile de utilizatori</a:t>
            </a:r>
            <a:endParaRPr lang="en-US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FD6FE80-5495-A4A1-882F-B2D067404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576" y="2023962"/>
            <a:ext cx="7493344" cy="4547435"/>
          </a:xfrm>
        </p:spPr>
        <p:txBody>
          <a:bodyPr>
            <a:normAutofit lnSpcReduction="10000"/>
          </a:bodyPr>
          <a:lstStyle/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Utilizatorii = Persoane ce vor să își îmbunătățească securitatea personală în trafic</a:t>
            </a: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Spectrul larg = Populația română posesoare de carnet de conducere</a:t>
            </a: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Publicul țintă specific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Cet</a:t>
            </a:r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ățeni prevăzători,</a:t>
            </a: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- Cetățeni interesați de ultimele tehnologii,</a:t>
            </a: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- Companii,</a:t>
            </a: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- Părinți,</a:t>
            </a:r>
          </a:p>
          <a:p>
            <a:r>
              <a:rPr lang="ro-RO" sz="2400" dirty="0">
                <a:latin typeface="Arial" panose="020B0604020202020204" pitchFamily="34" charset="0"/>
                <a:cs typeface="Arial" panose="020B0604020202020204" pitchFamily="34" charset="0"/>
              </a:rPr>
              <a:t>- Victime ale violenței domestice sau de alt tip.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Graphic 4" descr="Group of people with solid fill">
            <a:extLst>
              <a:ext uri="{FF2B5EF4-FFF2-40B4-BE49-F238E27FC236}">
                <a16:creationId xmlns:a16="http://schemas.microsoft.com/office/drawing/2014/main" id="{4665C022-2700-402F-BBAF-5594C82AC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5965" y="2172808"/>
            <a:ext cx="3127159" cy="3127159"/>
          </a:xfrm>
          <a:prstGeom prst="rect">
            <a:avLst/>
          </a:prstGeom>
        </p:spPr>
      </p:pic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DCABF91A-85F9-F016-754D-A665294E4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E8CEEB26-CAFE-74E4-4387-D79DC72F9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A6FA5F8-33C6-E775-AF54-070F012F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710213"/>
            <a:ext cx="10756185" cy="822961"/>
          </a:xfrm>
        </p:spPr>
        <p:txBody>
          <a:bodyPr>
            <a:normAutofit/>
          </a:bodyPr>
          <a:lstStyle/>
          <a:p>
            <a:r>
              <a:rPr lang="ro-RO" sz="3600" dirty="0">
                <a:latin typeface="Arial" panose="020B0604020202020204" pitchFamily="34" charset="0"/>
                <a:cs typeface="Arial" panose="020B0604020202020204" pitchFamily="34" charset="0"/>
              </a:rPr>
              <a:t>5. Cerințele de sistem (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3600" dirty="0">
                <a:latin typeface="Arial" panose="020B0604020202020204" pitchFamily="34" charset="0"/>
                <a:cs typeface="Arial" panose="020B0604020202020204" pitchFamily="34" charset="0"/>
              </a:rPr>
              <a:t>funcționale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36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3600" dirty="0">
                <a:latin typeface="Arial" panose="020B0604020202020204" pitchFamily="34" charset="0"/>
                <a:cs typeface="Arial" panose="020B0604020202020204" pitchFamily="34" charset="0"/>
              </a:rPr>
              <a:t>nefuncționale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724CC5A-C63B-B053-FEEE-63048DACD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19" y="1934510"/>
            <a:ext cx="6244553" cy="4023360"/>
          </a:xfrm>
        </p:spPr>
        <p:txBody>
          <a:bodyPr>
            <a:normAutofit fontScale="92500" lnSpcReduction="20000"/>
          </a:bodyPr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Cerințe de s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stem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Computer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Raspberry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Pi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Camer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ă web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Conexiune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internet + </a:t>
            </a:r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&gt;=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3.10 + librării, pachete și framework-uri Python</a:t>
            </a:r>
          </a:p>
          <a:p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Cerințe funcționale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Avertizare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utilizatorilor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Interfa</a:t>
            </a:r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ță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grafică minimală.</a:t>
            </a:r>
          </a:p>
          <a:p>
            <a:endParaRPr lang="ro-R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Cerințe nefuncționale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Utilizare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</a:t>
            </a:r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ără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antrenarea modelului,</a:t>
            </a:r>
          </a:p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- Posibilitate de antrenare a modelului folosind date noi.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RASPBERRY PI 3 MODEL B V.1.2 | Raspberry Pi 3 - Model B 1GB RAM | Distrelec  Germany">
            <a:extLst>
              <a:ext uri="{FF2B5EF4-FFF2-40B4-BE49-F238E27FC236}">
                <a16:creationId xmlns:a16="http://schemas.microsoft.com/office/drawing/2014/main" id="{A34A3F27-8DEF-46FE-BCC6-3BB5F7493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007" y="2243275"/>
            <a:ext cx="5115903" cy="28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C63EC5-E9C6-4D4B-B18D-DAFDFCBBBD02}"/>
              </a:ext>
            </a:extLst>
          </p:cNvPr>
          <p:cNvSpPr txBox="1"/>
          <p:nvPr/>
        </p:nvSpPr>
        <p:spPr>
          <a:xfrm>
            <a:off x="7620000" y="5442931"/>
            <a:ext cx="332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Figura</a:t>
            </a:r>
            <a:r>
              <a:rPr lang="en-US" dirty="0"/>
              <a:t> 2 – Raspberry Pi, model 3B</a:t>
            </a:r>
            <a:endParaRPr lang="de-DE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D71E1B7C-465A-989E-DAA6-FFD1DFF5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4C445420-B885-F85F-AB52-4D80F6AFB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5FFBF31-26D8-0488-B61A-1C025060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6. Abordări existente. Produse comerciale. Metode existente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944566A-ED8A-BD0B-5292-958B52301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398" y="1862668"/>
            <a:ext cx="4084320" cy="3667299"/>
          </a:xfrm>
        </p:spPr>
        <p:txBody>
          <a:bodyPr>
            <a:normAutofit/>
          </a:bodyPr>
          <a:lstStyle/>
          <a:p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Produse comerciale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Plate Recognizer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OPENALPR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AXIS P1455-LE-3 Plate Verifier Kit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 ELSAG Mobile Hunter</a:t>
            </a:r>
            <a:r>
              <a:rPr lang="ro-RO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stituent conținut 2">
            <a:extLst>
              <a:ext uri="{FF2B5EF4-FFF2-40B4-BE49-F238E27FC236}">
                <a16:creationId xmlns:a16="http://schemas.microsoft.com/office/drawing/2014/main" id="{EB731D35-505C-56FC-4692-404A39BABF1F}"/>
              </a:ext>
            </a:extLst>
          </p:cNvPr>
          <p:cNvSpPr txBox="1">
            <a:spLocks/>
          </p:cNvSpPr>
          <p:nvPr/>
        </p:nvSpPr>
        <p:spPr>
          <a:xfrm>
            <a:off x="6809282" y="1862668"/>
            <a:ext cx="4084320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existente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7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algoritmi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Localizarea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pl</a:t>
            </a:r>
            <a:r>
              <a:rPr lang="ro-RO" dirty="0" err="1">
                <a:latin typeface="Arial" panose="020B0604020202020204" pitchFamily="34" charset="0"/>
                <a:cs typeface="Arial" panose="020B0604020202020204" pitchFamily="34" charset="0"/>
              </a:rPr>
              <a:t>ăcuței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Corecția orientării și dimensionării plăcuței,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Normalizarea,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Segmentarea optică a caracterelor,</a:t>
            </a:r>
          </a:p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- Recunoașterea optică a caracterelor,</a:t>
            </a:r>
          </a:p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- Analiza sintactică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geometrică,</a:t>
            </a:r>
          </a:p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- Medierea valorilor.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1DC4D0E3-DD3B-6BDE-D0EA-2BA3427E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024" y="4032358"/>
            <a:ext cx="1939326" cy="149760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ADF983-75A1-4F09-9FE8-983A3185D4E7}"/>
              </a:ext>
            </a:extLst>
          </p:cNvPr>
          <p:cNvSpPr txBox="1"/>
          <p:nvPr/>
        </p:nvSpPr>
        <p:spPr>
          <a:xfrm>
            <a:off x="1553326" y="5701362"/>
            <a:ext cx="436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Figura</a:t>
            </a:r>
            <a:r>
              <a:rPr lang="en-US" dirty="0"/>
              <a:t> 3 – </a:t>
            </a:r>
            <a:r>
              <a:rPr lang="en-US" dirty="0" err="1"/>
              <a:t>Segmentarea</a:t>
            </a:r>
            <a:r>
              <a:rPr lang="en-US" dirty="0"/>
              <a:t> optic</a:t>
            </a:r>
            <a:r>
              <a:rPr lang="ro-RO" dirty="0"/>
              <a:t>ă a</a:t>
            </a:r>
            <a:r>
              <a:rPr lang="en-US" dirty="0"/>
              <a:t> </a:t>
            </a:r>
            <a:r>
              <a:rPr lang="en-US" dirty="0" err="1"/>
              <a:t>caracterelor</a:t>
            </a:r>
            <a:endParaRPr lang="de-DE" dirty="0"/>
          </a:p>
        </p:txBody>
      </p:sp>
      <p:sp>
        <p:nvSpPr>
          <p:cNvPr id="7" name="Substituent subsol 6">
            <a:extLst>
              <a:ext uri="{FF2B5EF4-FFF2-40B4-BE49-F238E27FC236}">
                <a16:creationId xmlns:a16="http://schemas.microsoft.com/office/drawing/2014/main" id="{7D1F6286-C44D-99ED-694E-A475901C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8" name="Substituent număr diapozitiv 7">
            <a:extLst>
              <a:ext uri="{FF2B5EF4-FFF2-40B4-BE49-F238E27FC236}">
                <a16:creationId xmlns:a16="http://schemas.microsoft.com/office/drawing/2014/main" id="{E288395F-EB4B-8D4F-6EC5-08DA74B4E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6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0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32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34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36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7D79E6D-99CA-06D4-F6A6-AF72F0AB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13" y="150796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Soluția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propusă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lic-ns-v1-final">
            <a:hlinkClick r:id="" action="ppaction://media"/>
            <a:extLst>
              <a:ext uri="{FF2B5EF4-FFF2-40B4-BE49-F238E27FC236}">
                <a16:creationId xmlns:a16="http://schemas.microsoft.com/office/drawing/2014/main" id="{B610F22C-750B-84DB-4040-169CFD3D8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6454" y="1378350"/>
            <a:ext cx="6404864" cy="3602736"/>
          </a:xfrm>
          <a:prstGeom prst="rect">
            <a:avLst/>
          </a:prstGeom>
        </p:spPr>
      </p:pic>
      <p:cxnSp>
        <p:nvCxnSpPr>
          <p:cNvPr id="57" name="Straight Connector 38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40">
            <a:extLst>
              <a:ext uri="{FF2B5EF4-FFF2-40B4-BE49-F238E27FC236}">
                <a16:creationId xmlns:a16="http://schemas.microsoft.com/office/drawing/2014/main" id="{D841E764-4629-49E0-994A-6F92FEFB9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8F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635077-9890-4CC8-9792-28743EBFE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8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689EF-BC3A-411B-98CE-1108ED8BE5E1}"/>
              </a:ext>
            </a:extLst>
          </p:cNvPr>
          <p:cNvSpPr txBox="1"/>
          <p:nvPr/>
        </p:nvSpPr>
        <p:spPr>
          <a:xfrm>
            <a:off x="1814745" y="5216196"/>
            <a:ext cx="875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Sursa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 Octavian Diaconu, master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Comunicare</a:t>
            </a:r>
            <a:r>
              <a:rPr lang="de-DE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elaţii</a:t>
            </a:r>
            <a:r>
              <a:rPr lang="de-DE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ublice</a:t>
            </a:r>
            <a:r>
              <a:rPr lang="de-DE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şi</a:t>
            </a:r>
            <a:r>
              <a:rPr lang="de-DE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edia</a:t>
            </a:r>
            <a:r>
              <a:rPr lang="de-DE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o-RO" dirty="0">
                <a:latin typeface="Arial" panose="020B0604020202020204" pitchFamily="34" charset="0"/>
                <a:cs typeface="Arial" panose="020B0604020202020204" pitchFamily="34" charset="0"/>
              </a:rPr>
              <a:t>Di</a:t>
            </a:r>
            <a:r>
              <a:rPr lang="de-DE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gitală</a:t>
            </a:r>
            <a:r>
              <a:rPr lang="ro-RO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UPT</a:t>
            </a:r>
            <a:endParaRPr lang="de-DE" b="0" i="0" u="none" strike="noStrike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032E580A-ECCD-266E-5492-C20ED07E8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Nițu Nastasia - Elena, UPT, ETCTI, an IV, EA2, sgr. 2.3</a:t>
            </a:r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2DBF6C0-D913-10F9-7AE8-3049AE651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34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ivă">
  <a:themeElements>
    <a:clrScheme name="Albastr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ivă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ă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</TotalTime>
  <Words>1715</Words>
  <Application>Microsoft Office PowerPoint</Application>
  <PresentationFormat>Ecran lat</PresentationFormat>
  <Paragraphs>369</Paragraphs>
  <Slides>21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Retrospectivă</vt:lpstr>
      <vt:lpstr>SISTEM VIDEO PENTRU DETECȚIA URMĂRITORILOR DIN TRAFIC</vt:lpstr>
      <vt:lpstr>Cuprins</vt:lpstr>
      <vt:lpstr>1. Context</vt:lpstr>
      <vt:lpstr>2. Obstacole</vt:lpstr>
      <vt:lpstr>3. Analiza și specificarea cerințelor</vt:lpstr>
      <vt:lpstr>4. Categoriile de utilizatori</vt:lpstr>
      <vt:lpstr>5. Cerințele de sistem ( funcționale / nefuncționale )</vt:lpstr>
      <vt:lpstr>6. Abordări existente. Produse comerciale. Metode existente</vt:lpstr>
      <vt:lpstr>7. Soluția propusă</vt:lpstr>
      <vt:lpstr>8. Tehnologii utilizate</vt:lpstr>
      <vt:lpstr>9. Detalii de implementare</vt:lpstr>
      <vt:lpstr>Prezentare PowerPoint</vt:lpstr>
      <vt:lpstr>Prezentare PowerPoint</vt:lpstr>
      <vt:lpstr>Prezentare PowerPoint</vt:lpstr>
      <vt:lpstr>Prezentare PowerPoint</vt:lpstr>
      <vt:lpstr>Prezentare PowerPoint</vt:lpstr>
      <vt:lpstr>10. Evaluarea rezultatelor</vt:lpstr>
      <vt:lpstr>Prezentare PowerPoint</vt:lpstr>
      <vt:lpstr>11. Concluzii</vt:lpstr>
      <vt:lpstr>12. Dezvoltări ulterioare</vt:lpstr>
      <vt:lpstr>Mulțumesc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VIDEO PENTRU DETECȚIA URMĂRITORILOR DIN TRAFIC</dc:title>
  <dc:creator>Nastasia Nitu</dc:creator>
  <cp:lastModifiedBy>Nastasia Nitu</cp:lastModifiedBy>
  <cp:revision>29</cp:revision>
  <dcterms:created xsi:type="dcterms:W3CDTF">2022-06-28T23:14:21Z</dcterms:created>
  <dcterms:modified xsi:type="dcterms:W3CDTF">2022-06-29T16:38:22Z</dcterms:modified>
</cp:coreProperties>
</file>